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10"/>
  </p:notesMasterIdLst>
  <p:sldIdLst>
    <p:sldId id="257" r:id="rId2"/>
    <p:sldId id="281" r:id="rId3"/>
    <p:sldId id="287" r:id="rId4"/>
    <p:sldId id="288" r:id="rId5"/>
    <p:sldId id="289" r:id="rId6"/>
    <p:sldId id="290" r:id="rId7"/>
    <p:sldId id="291" r:id="rId8"/>
    <p:sldId id="29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5268CA-0529-CF4C-9E77-1F36C490DEBE}" v="20" dt="2021-04-25T10:57:48.980"/>
    <p1510:client id="{E5DB5CB2-2AAC-D54D-ACE9-B3C3D42613C7}" v="3" dt="2021-04-25T11:41:41.3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65" autoAdjust="0"/>
    <p:restoredTop sz="96327"/>
  </p:normalViewPr>
  <p:slideViewPr>
    <p:cSldViewPr snapToGrid="0" snapToObjects="1">
      <p:cViewPr>
        <p:scale>
          <a:sx n="60" d="100"/>
          <a:sy n="60" d="100"/>
        </p:scale>
        <p:origin x="-828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em Boshoff" userId="e47be2a2-a67e-47a9-a585-044b48489c54" providerId="ADAL" clId="{E5DB5CB2-2AAC-D54D-ACE9-B3C3D42613C7}"/>
    <pc:docChg chg="addSld modSld">
      <pc:chgData name="Willem Boshoff" userId="e47be2a2-a67e-47a9-a585-044b48489c54" providerId="ADAL" clId="{E5DB5CB2-2AAC-D54D-ACE9-B3C3D42613C7}" dt="2021-04-25T11:41:41.398" v="3"/>
      <pc:docMkLst>
        <pc:docMk/>
      </pc:docMkLst>
      <pc:sldChg chg="modSp mod">
        <pc:chgData name="Willem Boshoff" userId="e47be2a2-a67e-47a9-a585-044b48489c54" providerId="ADAL" clId="{E5DB5CB2-2AAC-D54D-ACE9-B3C3D42613C7}" dt="2021-04-25T11:41:41.398" v="3"/>
        <pc:sldMkLst>
          <pc:docMk/>
          <pc:sldMk cId="1563693322" sldId="291"/>
        </pc:sldMkLst>
        <pc:spChg chg="mod">
          <ac:chgData name="Willem Boshoff" userId="e47be2a2-a67e-47a9-a585-044b48489c54" providerId="ADAL" clId="{E5DB5CB2-2AAC-D54D-ACE9-B3C3D42613C7}" dt="2021-04-25T11:41:22.942" v="1"/>
          <ac:spMkLst>
            <pc:docMk/>
            <pc:sldMk cId="1563693322" sldId="291"/>
            <ac:spMk id="5" creationId="{1CF3F6E9-3904-8B45-9203-DAD5828E656F}"/>
          </ac:spMkLst>
        </pc:spChg>
        <pc:spChg chg="mod">
          <ac:chgData name="Willem Boshoff" userId="e47be2a2-a67e-47a9-a585-044b48489c54" providerId="ADAL" clId="{E5DB5CB2-2AAC-D54D-ACE9-B3C3D42613C7}" dt="2021-04-25T11:41:41.398" v="3"/>
          <ac:spMkLst>
            <pc:docMk/>
            <pc:sldMk cId="1563693322" sldId="291"/>
            <ac:spMk id="18" creationId="{2F0250BC-0538-EA41-9D3B-384264757420}"/>
          </ac:spMkLst>
        </pc:spChg>
      </pc:sldChg>
      <pc:sldChg chg="add">
        <pc:chgData name="Willem Boshoff" userId="e47be2a2-a67e-47a9-a585-044b48489c54" providerId="ADAL" clId="{E5DB5CB2-2AAC-D54D-ACE9-B3C3D42613C7}" dt="2021-04-25T11:41:04.636" v="0"/>
        <pc:sldMkLst>
          <pc:docMk/>
          <pc:sldMk cId="2918356464" sldId="292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svg"/><Relationship Id="rId1" Type="http://schemas.openxmlformats.org/officeDocument/2006/relationships/image" Target="../media/image15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svg"/><Relationship Id="rId1" Type="http://schemas.openxmlformats.org/officeDocument/2006/relationships/image" Target="../media/image15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5EAB30-15BC-4A4C-816A-9C373139B373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BE4BE104-814A-4043-B618-383B6A293E27}">
      <dgm:prSet phldrT="[Text]" phldr="1"/>
      <dgm:spPr/>
      <dgm:t>
        <a:bodyPr/>
        <a:lstStyle/>
        <a:p>
          <a:endParaRPr lang="en-ZA"/>
        </a:p>
      </dgm:t>
    </dgm:pt>
    <dgm:pt modelId="{C8568DE3-D742-4F38-84AD-C0A3EAB2D428}" type="parTrans" cxnId="{363E6A26-67ED-4EE6-B56C-095395150010}">
      <dgm:prSet/>
      <dgm:spPr/>
      <dgm:t>
        <a:bodyPr/>
        <a:lstStyle/>
        <a:p>
          <a:endParaRPr lang="en-ZA"/>
        </a:p>
      </dgm:t>
    </dgm:pt>
    <dgm:pt modelId="{C78A2B70-2624-48CE-9B38-82479F7EFE72}" type="sibTrans" cxnId="{363E6A26-67ED-4EE6-B56C-095395150010}">
      <dgm:prSet/>
      <dgm:spPr/>
      <dgm:t>
        <a:bodyPr/>
        <a:lstStyle/>
        <a:p>
          <a:endParaRPr lang="en-ZA"/>
        </a:p>
      </dgm:t>
    </dgm:pt>
    <dgm:pt modelId="{2E97959D-8B27-4B09-95ED-CD18E5183111}" type="pres">
      <dgm:prSet presAssocID="{4A5EAB30-15BC-4A4C-816A-9C373139B373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ZA"/>
        </a:p>
      </dgm:t>
    </dgm:pt>
    <dgm:pt modelId="{19463A1C-C8C6-4245-A3E6-0AF07FE6CBE4}" type="pres">
      <dgm:prSet presAssocID="{BE4BE104-814A-4043-B618-383B6A293E27}" presName="composite" presStyleCnt="0">
        <dgm:presLayoutVars>
          <dgm:chMax/>
          <dgm:chPref/>
        </dgm:presLayoutVars>
      </dgm:prSet>
      <dgm:spPr/>
    </dgm:pt>
    <dgm:pt modelId="{A8916C5A-1A25-4383-9D22-F0C6C34934ED}" type="pres">
      <dgm:prSet presAssocID="{BE4BE104-814A-4043-B618-383B6A293E27}" presName="Image" presStyleLbl="bgImgPlace1" presStyleIdx="0" presStyleCnt="1" custFlipVert="0" custFlipHor="0" custScaleX="3764" custScaleY="5646"/>
      <dgm:spPr/>
    </dgm:pt>
    <dgm:pt modelId="{CB16840E-BC31-453F-BA6D-1BB302BEC7E9}" type="pres">
      <dgm:prSet presAssocID="{BE4BE104-814A-4043-B618-383B6A293E27}" presName="ParentText" presStyleLbl="revTx" presStyleIdx="0" presStyleCnt="1" custScaleX="53124" custScaleY="1432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840C20F-DA16-49FC-B1EA-107ED3F7E972}" type="pres">
      <dgm:prSet presAssocID="{BE4BE104-814A-4043-B618-383B6A293E27}" presName="tlFrame" presStyleLbl="node1" presStyleIdx="0" presStyleCnt="4" custLinFactY="-100000" custLinFactNeighborX="-15863" custLinFactNeighborY="-127589"/>
      <dgm:spPr/>
    </dgm:pt>
    <dgm:pt modelId="{97D3E8B2-6DEA-485F-B1D9-E07912B8252B}" type="pres">
      <dgm:prSet presAssocID="{BE4BE104-814A-4043-B618-383B6A293E27}" presName="trFrame" presStyleLbl="node1" presStyleIdx="1" presStyleCnt="4"/>
      <dgm:spPr/>
    </dgm:pt>
    <dgm:pt modelId="{41FE69D7-99B8-49D5-BAFA-49A5638BC3E4}" type="pres">
      <dgm:prSet presAssocID="{BE4BE104-814A-4043-B618-383B6A293E27}" presName="blFrame" presStyleLbl="node1" presStyleIdx="2" presStyleCnt="4" custLinFactNeighborX="54847" custLinFactNeighborY="-40383"/>
      <dgm:spPr/>
    </dgm:pt>
    <dgm:pt modelId="{85DAF153-4635-4F61-BDE6-FACC5C40ADD2}" type="pres">
      <dgm:prSet presAssocID="{BE4BE104-814A-4043-B618-383B6A293E27}" presName="brFrame" presStyleLbl="node1" presStyleIdx="3" presStyleCnt="4"/>
      <dgm:spPr/>
    </dgm:pt>
  </dgm:ptLst>
  <dgm:cxnLst>
    <dgm:cxn modelId="{363E6A26-67ED-4EE6-B56C-095395150010}" srcId="{4A5EAB30-15BC-4A4C-816A-9C373139B373}" destId="{BE4BE104-814A-4043-B618-383B6A293E27}" srcOrd="0" destOrd="0" parTransId="{C8568DE3-D742-4F38-84AD-C0A3EAB2D428}" sibTransId="{C78A2B70-2624-48CE-9B38-82479F7EFE72}"/>
    <dgm:cxn modelId="{D7A54976-0FF5-4296-923A-57C12CDA1198}" type="presOf" srcId="{BE4BE104-814A-4043-B618-383B6A293E27}" destId="{CB16840E-BC31-453F-BA6D-1BB302BEC7E9}" srcOrd="0" destOrd="0" presId="urn:microsoft.com/office/officeart/2009/3/layout/FramedTextPicture"/>
    <dgm:cxn modelId="{DB0B1E63-1A2C-4F39-92A6-1C7CCD7BB1E0}" type="presOf" srcId="{4A5EAB30-15BC-4A4C-816A-9C373139B373}" destId="{2E97959D-8B27-4B09-95ED-CD18E5183111}" srcOrd="0" destOrd="0" presId="urn:microsoft.com/office/officeart/2009/3/layout/FramedTextPicture"/>
    <dgm:cxn modelId="{166D3034-430A-4F40-AB17-4A04D0042D6F}" type="presParOf" srcId="{2E97959D-8B27-4B09-95ED-CD18E5183111}" destId="{19463A1C-C8C6-4245-A3E6-0AF07FE6CBE4}" srcOrd="0" destOrd="0" presId="urn:microsoft.com/office/officeart/2009/3/layout/FramedTextPicture"/>
    <dgm:cxn modelId="{884E76B5-4F60-4549-9276-425B270B8691}" type="presParOf" srcId="{19463A1C-C8C6-4245-A3E6-0AF07FE6CBE4}" destId="{A8916C5A-1A25-4383-9D22-F0C6C34934ED}" srcOrd="0" destOrd="0" presId="urn:microsoft.com/office/officeart/2009/3/layout/FramedTextPicture"/>
    <dgm:cxn modelId="{5807F967-972D-4D08-B285-5D572E1D90DB}" type="presParOf" srcId="{19463A1C-C8C6-4245-A3E6-0AF07FE6CBE4}" destId="{CB16840E-BC31-453F-BA6D-1BB302BEC7E9}" srcOrd="1" destOrd="0" presId="urn:microsoft.com/office/officeart/2009/3/layout/FramedTextPicture"/>
    <dgm:cxn modelId="{48223664-F76D-4172-8F25-6665DDD59F80}" type="presParOf" srcId="{19463A1C-C8C6-4245-A3E6-0AF07FE6CBE4}" destId="{B840C20F-DA16-49FC-B1EA-107ED3F7E972}" srcOrd="2" destOrd="0" presId="urn:microsoft.com/office/officeart/2009/3/layout/FramedTextPicture"/>
    <dgm:cxn modelId="{C7171B2F-ADC2-4691-ADD5-B9A511E74CD0}" type="presParOf" srcId="{19463A1C-C8C6-4245-A3E6-0AF07FE6CBE4}" destId="{97D3E8B2-6DEA-485F-B1D9-E07912B8252B}" srcOrd="3" destOrd="0" presId="urn:microsoft.com/office/officeart/2009/3/layout/FramedTextPicture"/>
    <dgm:cxn modelId="{21D9E1B6-45BE-4611-8FE3-AA1A5E5885E9}" type="presParOf" srcId="{19463A1C-C8C6-4245-A3E6-0AF07FE6CBE4}" destId="{41FE69D7-99B8-49D5-BAFA-49A5638BC3E4}" srcOrd="4" destOrd="0" presId="urn:microsoft.com/office/officeart/2009/3/layout/FramedTextPicture"/>
    <dgm:cxn modelId="{106E0D3F-9EBE-42F8-AF21-5DC44D48F141}" type="presParOf" srcId="{19463A1C-C8C6-4245-A3E6-0AF07FE6CBE4}" destId="{85DAF153-4635-4F61-BDE6-FACC5C40ADD2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C1FDB7-4ED0-40C4-9F2D-8A366D48865C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818A1D-A9CD-49E9-8BC6-82A08303F66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Please upload your completed wallet exercise project in the projects section tagging your partner</a:t>
          </a:r>
          <a:endParaRPr lang="en-US"/>
        </a:p>
      </dgm:t>
    </dgm:pt>
    <dgm:pt modelId="{408C3D71-997B-4D46-8DF5-C63B7684593C}" type="parTrans" cxnId="{2843DCDF-4520-4758-8C9F-AAF396D9051E}">
      <dgm:prSet/>
      <dgm:spPr/>
      <dgm:t>
        <a:bodyPr/>
        <a:lstStyle/>
        <a:p>
          <a:endParaRPr lang="en-US"/>
        </a:p>
      </dgm:t>
    </dgm:pt>
    <dgm:pt modelId="{19CDB4CA-AA09-4F6E-8FA7-ACC7F0278341}" type="sibTrans" cxnId="{2843DCDF-4520-4758-8C9F-AAF396D9051E}">
      <dgm:prSet/>
      <dgm:spPr/>
      <dgm:t>
        <a:bodyPr/>
        <a:lstStyle/>
        <a:p>
          <a:endParaRPr lang="en-US"/>
        </a:p>
      </dgm:t>
    </dgm:pt>
    <dgm:pt modelId="{CDAC720B-A773-436C-B7FC-9919FB993B4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Please share your thoughts comments experiences during this work session in the Design thinking group.</a:t>
          </a:r>
          <a:endParaRPr lang="en-US"/>
        </a:p>
      </dgm:t>
    </dgm:pt>
    <dgm:pt modelId="{C09C5B45-9FC1-4FF1-B703-769C101EA5BF}" type="parTrans" cxnId="{972B3DA4-787F-4FA5-82A2-5ED5DE8190EA}">
      <dgm:prSet/>
      <dgm:spPr/>
      <dgm:t>
        <a:bodyPr/>
        <a:lstStyle/>
        <a:p>
          <a:endParaRPr lang="en-US"/>
        </a:p>
      </dgm:t>
    </dgm:pt>
    <dgm:pt modelId="{00294ECA-2A8A-4281-8F74-F495F9D3BDC2}" type="sibTrans" cxnId="{972B3DA4-787F-4FA5-82A2-5ED5DE8190EA}">
      <dgm:prSet/>
      <dgm:spPr/>
      <dgm:t>
        <a:bodyPr/>
        <a:lstStyle/>
        <a:p>
          <a:endParaRPr lang="en-US"/>
        </a:p>
      </dgm:t>
    </dgm:pt>
    <dgm:pt modelId="{07EDFA2A-D3CC-4359-BF20-26C811F2E3BB}" type="pres">
      <dgm:prSet presAssocID="{61C1FDB7-4ED0-40C4-9F2D-8A366D48865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D97F2782-9AA3-4772-940D-4A5C3876F85A}" type="pres">
      <dgm:prSet presAssocID="{83818A1D-A9CD-49E9-8BC6-82A08303F66B}" presName="compNode" presStyleCnt="0"/>
      <dgm:spPr/>
    </dgm:pt>
    <dgm:pt modelId="{64601D62-9FBB-40A6-BC29-9AB113F43EE3}" type="pres">
      <dgm:prSet presAssocID="{83818A1D-A9CD-49E9-8BC6-82A08303F66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DA4E6A98-9130-4375-831C-DF48932C1CBE}" type="pres">
      <dgm:prSet presAssocID="{83818A1D-A9CD-49E9-8BC6-82A08303F66B}" presName="spaceRect" presStyleCnt="0"/>
      <dgm:spPr/>
    </dgm:pt>
    <dgm:pt modelId="{EE9529A0-98FD-4F0B-9E9C-9BAC8BB3EE81}" type="pres">
      <dgm:prSet presAssocID="{83818A1D-A9CD-49E9-8BC6-82A08303F66B}" presName="textRect" presStyleLbl="revTx" presStyleIdx="0" presStyleCnt="2">
        <dgm:presLayoutVars>
          <dgm:chMax val="1"/>
          <dgm:chPref val="1"/>
        </dgm:presLayoutVars>
      </dgm:prSet>
      <dgm:spPr/>
      <dgm:t>
        <a:bodyPr/>
        <a:lstStyle/>
        <a:p>
          <a:endParaRPr lang="en-ZA"/>
        </a:p>
      </dgm:t>
    </dgm:pt>
    <dgm:pt modelId="{6DF74971-B8C3-4590-97E6-30B45308246C}" type="pres">
      <dgm:prSet presAssocID="{19CDB4CA-AA09-4F6E-8FA7-ACC7F0278341}" presName="sibTrans" presStyleCnt="0"/>
      <dgm:spPr/>
    </dgm:pt>
    <dgm:pt modelId="{95EA6ECA-B59F-41E1-8420-83E497D063A5}" type="pres">
      <dgm:prSet presAssocID="{CDAC720B-A773-436C-B7FC-9919FB993B4B}" presName="compNode" presStyleCnt="0"/>
      <dgm:spPr/>
    </dgm:pt>
    <dgm:pt modelId="{E3EE0C25-E84E-47F8-9A06-03FD34A16186}" type="pres">
      <dgm:prSet presAssocID="{CDAC720B-A773-436C-B7FC-9919FB993B4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0B0B8C5F-8DC6-45D2-B16F-1DF23F231F6E}" type="pres">
      <dgm:prSet presAssocID="{CDAC720B-A773-436C-B7FC-9919FB993B4B}" presName="spaceRect" presStyleCnt="0"/>
      <dgm:spPr/>
    </dgm:pt>
    <dgm:pt modelId="{64E197F2-7FEC-452E-9201-6BBDB8A10A53}" type="pres">
      <dgm:prSet presAssocID="{CDAC720B-A773-436C-B7FC-9919FB993B4B}" presName="textRect" presStyleLbl="revTx" presStyleIdx="1" presStyleCnt="2">
        <dgm:presLayoutVars>
          <dgm:chMax val="1"/>
          <dgm:chPref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2843DCDF-4520-4758-8C9F-AAF396D9051E}" srcId="{61C1FDB7-4ED0-40C4-9F2D-8A366D48865C}" destId="{83818A1D-A9CD-49E9-8BC6-82A08303F66B}" srcOrd="0" destOrd="0" parTransId="{408C3D71-997B-4D46-8DF5-C63B7684593C}" sibTransId="{19CDB4CA-AA09-4F6E-8FA7-ACC7F0278341}"/>
    <dgm:cxn modelId="{972B3DA4-787F-4FA5-82A2-5ED5DE8190EA}" srcId="{61C1FDB7-4ED0-40C4-9F2D-8A366D48865C}" destId="{CDAC720B-A773-436C-B7FC-9919FB993B4B}" srcOrd="1" destOrd="0" parTransId="{C09C5B45-9FC1-4FF1-B703-769C101EA5BF}" sibTransId="{00294ECA-2A8A-4281-8F74-F495F9D3BDC2}"/>
    <dgm:cxn modelId="{C1A680B4-D315-4B75-9D45-A75E20359F4E}" type="presOf" srcId="{61C1FDB7-4ED0-40C4-9F2D-8A366D48865C}" destId="{07EDFA2A-D3CC-4359-BF20-26C811F2E3BB}" srcOrd="0" destOrd="0" presId="urn:microsoft.com/office/officeart/2018/2/layout/IconLabelList"/>
    <dgm:cxn modelId="{C6349D96-C265-4000-90E7-8E0A90B8F57C}" type="presOf" srcId="{CDAC720B-A773-436C-B7FC-9919FB993B4B}" destId="{64E197F2-7FEC-452E-9201-6BBDB8A10A53}" srcOrd="0" destOrd="0" presId="urn:microsoft.com/office/officeart/2018/2/layout/IconLabelList"/>
    <dgm:cxn modelId="{984FD037-8D50-464E-AD2F-0104667B2CB5}" type="presOf" srcId="{83818A1D-A9CD-49E9-8BC6-82A08303F66B}" destId="{EE9529A0-98FD-4F0B-9E9C-9BAC8BB3EE81}" srcOrd="0" destOrd="0" presId="urn:microsoft.com/office/officeart/2018/2/layout/IconLabelList"/>
    <dgm:cxn modelId="{4101FADB-0E56-4B24-8645-127E0133AD02}" type="presParOf" srcId="{07EDFA2A-D3CC-4359-BF20-26C811F2E3BB}" destId="{D97F2782-9AA3-4772-940D-4A5C3876F85A}" srcOrd="0" destOrd="0" presId="urn:microsoft.com/office/officeart/2018/2/layout/IconLabelList"/>
    <dgm:cxn modelId="{D7A65E9A-B4AE-40D2-B457-70C84559141C}" type="presParOf" srcId="{D97F2782-9AA3-4772-940D-4A5C3876F85A}" destId="{64601D62-9FBB-40A6-BC29-9AB113F43EE3}" srcOrd="0" destOrd="0" presId="urn:microsoft.com/office/officeart/2018/2/layout/IconLabelList"/>
    <dgm:cxn modelId="{25A0E467-2D2E-497A-AB1D-4FE2B432F3BD}" type="presParOf" srcId="{D97F2782-9AA3-4772-940D-4A5C3876F85A}" destId="{DA4E6A98-9130-4375-831C-DF48932C1CBE}" srcOrd="1" destOrd="0" presId="urn:microsoft.com/office/officeart/2018/2/layout/IconLabelList"/>
    <dgm:cxn modelId="{C28D29A8-3E87-4769-8CEE-C3E99CECE7A8}" type="presParOf" srcId="{D97F2782-9AA3-4772-940D-4A5C3876F85A}" destId="{EE9529A0-98FD-4F0B-9E9C-9BAC8BB3EE81}" srcOrd="2" destOrd="0" presId="urn:microsoft.com/office/officeart/2018/2/layout/IconLabelList"/>
    <dgm:cxn modelId="{A8BD5087-66F2-4E28-8A5D-603AD84D2459}" type="presParOf" srcId="{07EDFA2A-D3CC-4359-BF20-26C811F2E3BB}" destId="{6DF74971-B8C3-4590-97E6-30B45308246C}" srcOrd="1" destOrd="0" presId="urn:microsoft.com/office/officeart/2018/2/layout/IconLabelList"/>
    <dgm:cxn modelId="{34055A49-7FBE-4EAF-BBA1-B6E2D192195E}" type="presParOf" srcId="{07EDFA2A-D3CC-4359-BF20-26C811F2E3BB}" destId="{95EA6ECA-B59F-41E1-8420-83E497D063A5}" srcOrd="2" destOrd="0" presId="urn:microsoft.com/office/officeart/2018/2/layout/IconLabelList"/>
    <dgm:cxn modelId="{2B547465-70D3-4355-9B84-4C89ECED1B4B}" type="presParOf" srcId="{95EA6ECA-B59F-41E1-8420-83E497D063A5}" destId="{E3EE0C25-E84E-47F8-9A06-03FD34A16186}" srcOrd="0" destOrd="0" presId="urn:microsoft.com/office/officeart/2018/2/layout/IconLabelList"/>
    <dgm:cxn modelId="{6123707D-A97F-4EA5-85D1-2666BBE79D12}" type="presParOf" srcId="{95EA6ECA-B59F-41E1-8420-83E497D063A5}" destId="{0B0B8C5F-8DC6-45D2-B16F-1DF23F231F6E}" srcOrd="1" destOrd="0" presId="urn:microsoft.com/office/officeart/2018/2/layout/IconLabelList"/>
    <dgm:cxn modelId="{C746FA99-4BC3-45EE-8916-13D02BED93F1}" type="presParOf" srcId="{95EA6ECA-B59F-41E1-8420-83E497D063A5}" destId="{64E197F2-7FEC-452E-9201-6BBDB8A10A5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16C5A-1A25-4383-9D22-F0C6C34934ED}">
      <dsp:nvSpPr>
        <dsp:cNvPr id="0" name=""/>
        <dsp:cNvSpPr/>
      </dsp:nvSpPr>
      <dsp:spPr>
        <a:xfrm>
          <a:off x="292242" y="1368901"/>
          <a:ext cx="45721" cy="4572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16840E-BC31-453F-BA6D-1BB302BEC7E9}">
      <dsp:nvSpPr>
        <dsp:cNvPr id="0" name=""/>
        <dsp:cNvSpPr/>
      </dsp:nvSpPr>
      <dsp:spPr>
        <a:xfrm>
          <a:off x="1376515" y="1617601"/>
          <a:ext cx="914221" cy="152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500" kern="1200"/>
        </a:p>
      </dsp:txBody>
      <dsp:txXfrm>
        <a:off x="1376515" y="1617601"/>
        <a:ext cx="914221" cy="1522370"/>
      </dsp:txXfrm>
    </dsp:sp>
    <dsp:sp modelId="{B840C20F-DA16-49FC-B1EA-107ED3F7E972}">
      <dsp:nvSpPr>
        <dsp:cNvPr id="0" name=""/>
        <dsp:cNvSpPr/>
      </dsp:nvSpPr>
      <dsp:spPr>
        <a:xfrm>
          <a:off x="755768" y="754725"/>
          <a:ext cx="413297" cy="41340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D3E8B2-6DEA-485F-B1D9-E07912B8252B}">
      <dsp:nvSpPr>
        <dsp:cNvPr id="0" name=""/>
        <dsp:cNvSpPr/>
      </dsp:nvSpPr>
      <dsp:spPr>
        <a:xfrm rot="5400000">
          <a:off x="2444541" y="1695642"/>
          <a:ext cx="413404" cy="41329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FE69D7-99B8-49D5-BAFA-49A5638BC3E4}">
      <dsp:nvSpPr>
        <dsp:cNvPr id="0" name=""/>
        <dsp:cNvSpPr/>
      </dsp:nvSpPr>
      <dsp:spPr>
        <a:xfrm rot="16200000">
          <a:off x="1047958" y="2481894"/>
          <a:ext cx="413404" cy="413297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AF153-4635-4F61-BDE6-FACC5C40ADD2}">
      <dsp:nvSpPr>
        <dsp:cNvPr id="0" name=""/>
        <dsp:cNvSpPr/>
      </dsp:nvSpPr>
      <dsp:spPr>
        <a:xfrm rot="10800000">
          <a:off x="2444595" y="2648786"/>
          <a:ext cx="413297" cy="41340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01D62-9FBB-40A6-BC29-9AB113F43EE3}">
      <dsp:nvSpPr>
        <dsp:cNvPr id="0" name=""/>
        <dsp:cNvSpPr/>
      </dsp:nvSpPr>
      <dsp:spPr>
        <a:xfrm>
          <a:off x="1828119" y="384626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529A0-98FD-4F0B-9E9C-9BAC8BB3EE81}">
      <dsp:nvSpPr>
        <dsp:cNvPr id="0" name=""/>
        <dsp:cNvSpPr/>
      </dsp:nvSpPr>
      <dsp:spPr>
        <a:xfrm>
          <a:off x="640119" y="2798877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/>
            <a:t>Please upload your completed wallet exercise project in the projects section tagging your partner</a:t>
          </a:r>
          <a:endParaRPr lang="en-US" sz="1500" kern="1200"/>
        </a:p>
      </dsp:txBody>
      <dsp:txXfrm>
        <a:off x="640119" y="2798877"/>
        <a:ext cx="4320000" cy="720000"/>
      </dsp:txXfrm>
    </dsp:sp>
    <dsp:sp modelId="{E3EE0C25-E84E-47F8-9A06-03FD34A16186}">
      <dsp:nvSpPr>
        <dsp:cNvPr id="0" name=""/>
        <dsp:cNvSpPr/>
      </dsp:nvSpPr>
      <dsp:spPr>
        <a:xfrm>
          <a:off x="6904119" y="384626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E197F2-7FEC-452E-9201-6BBDB8A10A53}">
      <dsp:nvSpPr>
        <dsp:cNvPr id="0" name=""/>
        <dsp:cNvSpPr/>
      </dsp:nvSpPr>
      <dsp:spPr>
        <a:xfrm>
          <a:off x="5716119" y="2798877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/>
            <a:t>Please share your thoughts comments experiences during this work session in the Design thinking group.</a:t>
          </a:r>
          <a:endParaRPr lang="en-US" sz="1500" kern="1200"/>
        </a:p>
      </dsp:txBody>
      <dsp:txXfrm>
        <a:off x="5716119" y="2798877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A546E-8F7F-7749-AA1C-6553481A9E58}" type="datetimeFigureOut">
              <a:rPr lang="en-GB" smtClean="0"/>
              <a:t>03/09/2021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9152C-7CAF-C949-8FA2-D8537C1E81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12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23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67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00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61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20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78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2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5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03/09/2021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160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03/09/2021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639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03/09/2021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05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03/09/2021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451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03/09/2021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592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03/09/2021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108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03/09/2021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34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03/09/2021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608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03/09/2021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164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03/09/2021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87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03/09/2021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12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0E353-0884-8940-AEC5-0C0A91CF922F}" type="datetimeFigureOut">
              <a:rPr lang="en-GB" smtClean="0"/>
              <a:t>03/09/2021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94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diagramColors" Target="../diagrams/colors1.xml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12" Type="http://schemas.openxmlformats.org/officeDocument/2006/relationships/diagramQuickStyle" Target="../diagrams/quickStyle1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6" Type="http://schemas.openxmlformats.org/officeDocument/2006/relationships/hyperlink" Target="../Pictures/images/coding.jpg" TargetMode="External"/><Relationship Id="rId11" Type="http://schemas.openxmlformats.org/officeDocument/2006/relationships/diagramLayout" Target="../diagrams/layout1.xml"/><Relationship Id="rId5" Type="http://schemas.openxmlformats.org/officeDocument/2006/relationships/image" Target="../media/image3.wmf"/><Relationship Id="rId15" Type="http://schemas.openxmlformats.org/officeDocument/2006/relationships/oleObject" Target="../embeddings/oleObject3.bin"/><Relationship Id="rId10" Type="http://schemas.openxmlformats.org/officeDocument/2006/relationships/diagramData" Target="../diagrams/data1.x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jpg"/><Relationship Id="rId14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standing, screenshot&#10;&#10;Description automatically generated">
            <a:extLst>
              <a:ext uri="{FF2B5EF4-FFF2-40B4-BE49-F238E27FC236}">
                <a16:creationId xmlns:a16="http://schemas.microsoft.com/office/drawing/2014/main" xmlns="" id="{379A019D-D10A-354C-8A8C-133FFB51D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-306137"/>
            <a:ext cx="12416588" cy="71641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432CCCD-40C8-6D4E-97C5-AB7386E522EC}"/>
              </a:ext>
            </a:extLst>
          </p:cNvPr>
          <p:cNvGrpSpPr/>
          <p:nvPr/>
        </p:nvGrpSpPr>
        <p:grpSpPr>
          <a:xfrm>
            <a:off x="3150769" y="673815"/>
            <a:ext cx="6101515" cy="5192712"/>
            <a:chOff x="3150770" y="673815"/>
            <a:chExt cx="6101514" cy="519271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22F0C866-6BAF-B44D-B8B0-1E7AE6C5BFAF}"/>
                </a:ext>
              </a:extLst>
            </p:cNvPr>
            <p:cNvSpPr/>
            <p:nvPr/>
          </p:nvSpPr>
          <p:spPr>
            <a:xfrm>
              <a:off x="3150770" y="673815"/>
              <a:ext cx="6101514" cy="5192712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tx1"/>
                </a:solidFill>
                <a:latin typeface="PT Sans" panose="020B0503020203020204" pitchFamily="34" charset="77"/>
              </a:endParaRPr>
            </a:p>
            <a:p>
              <a:pPr algn="ctr"/>
              <a:endParaRPr lang="en-US" sz="5400" dirty="0">
                <a:solidFill>
                  <a:schemeClr val="tx1"/>
                </a:solidFill>
                <a:latin typeface="PT Sans" panose="020B0503020203020204" pitchFamily="34" charset="77"/>
              </a:endParaRPr>
            </a:p>
            <a:p>
              <a:pPr algn="ctr"/>
              <a:endParaRPr lang="en-US" sz="5400" dirty="0">
                <a:solidFill>
                  <a:schemeClr val="tx1"/>
                </a:solidFill>
                <a:latin typeface="PT Sans" panose="020B0503020203020204" pitchFamily="34" charset="77"/>
              </a:endParaRPr>
            </a:p>
            <a:p>
              <a:pPr algn="ctr"/>
              <a:r>
                <a:rPr lang="en-US" sz="6000" dirty="0">
                  <a:solidFill>
                    <a:schemeClr val="tx1"/>
                  </a:solidFill>
                  <a:latin typeface="PT Sans" panose="020B0503020203020204" pitchFamily="34" charset="77"/>
                </a:rPr>
                <a:t>Practical Exercise</a:t>
              </a:r>
            </a:p>
          </p:txBody>
        </p:sp>
        <p:pic>
          <p:nvPicPr>
            <p:cNvPr id="14" name="Picture 13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34FEB762-B4E6-FD4E-BD42-56277BDED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9179" y="673815"/>
              <a:ext cx="3898231" cy="2820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67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040A8A-8286-D24D-A130-597B68F1B57D}"/>
              </a:ext>
            </a:extLst>
          </p:cNvPr>
          <p:cNvSpPr/>
          <p:nvPr/>
        </p:nvSpPr>
        <p:spPr>
          <a:xfrm>
            <a:off x="0" y="42258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bg1"/>
                </a:solidFill>
              </a:rPr>
              <a:t>                                                    </a:t>
            </a:r>
            <a:r>
              <a:rPr lang="en-GB" sz="3600" dirty="0" smtClean="0">
                <a:solidFill>
                  <a:schemeClr val="bg1"/>
                </a:solidFill>
              </a:rPr>
              <a:t>DESIGN YOUR IDEAL WALLET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48528"/>
            <a:ext cx="109728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C33FDD38-2A99-344F-AC2B-589E9E4E25ED}"/>
              </a:ext>
            </a:extLst>
          </p:cNvPr>
          <p:cNvSpPr/>
          <p:nvPr/>
        </p:nvSpPr>
        <p:spPr>
          <a:xfrm>
            <a:off x="262710" y="1458098"/>
            <a:ext cx="11666583" cy="5066270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ED6BC2-5002-3A4D-89EF-A82A0EB8A4F6}"/>
              </a:ext>
            </a:extLst>
          </p:cNvPr>
          <p:cNvSpPr txBox="1"/>
          <p:nvPr/>
        </p:nvSpPr>
        <p:spPr>
          <a:xfrm>
            <a:off x="262708" y="771307"/>
            <a:ext cx="1072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Draw you ideal wallet in this block you have 5 min – Please take a photo and insert in the </a:t>
            </a:r>
            <a:r>
              <a:rPr lang="en-GB" dirty="0" err="1"/>
              <a:t>Powerpoint</a:t>
            </a:r>
            <a:r>
              <a:rPr lang="en-GB" dirty="0"/>
              <a:t> deck provided which you will upload later under your Wallet project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7469663"/>
              </p:ext>
            </p:extLst>
          </p:nvPr>
        </p:nvGraphicFramePr>
        <p:xfrm>
          <a:off x="2927131" y="237904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Bitmap Image" showAsIcon="1" r:id="rId4" imgW="914400" imgH="771480" progId="Paint.Picture">
                  <p:embed/>
                </p:oleObj>
              </mc:Choice>
              <mc:Fallback>
                <p:oleObj name="Bitmap Image" showAsIcon="1" r:id="rId4" imgW="914400" imgH="7714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27131" y="237904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 title="MY IDEAL E-WALLET">
            <a:hlinkClick r:id="rId6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971748"/>
              </p:ext>
            </p:extLst>
          </p:nvPr>
        </p:nvGraphicFramePr>
        <p:xfrm>
          <a:off x="262708" y="1629460"/>
          <a:ext cx="3063816" cy="348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Bitmap Image" r:id="rId7" imgW="1800360" imgH="1800360" progId="Paint.Picture">
                  <p:embed/>
                </p:oleObj>
              </mc:Choice>
              <mc:Fallback>
                <p:oleObj name="Bitmap Image" r:id="rId7" imgW="1800360" imgH="18003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2708" y="1629460"/>
                        <a:ext cx="3063816" cy="3484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39" y="1912206"/>
            <a:ext cx="3783724" cy="2476733"/>
          </a:xfrm>
          <a:prstGeom prst="rect">
            <a:avLst/>
          </a:prstGeom>
        </p:spPr>
      </p:pic>
      <p:graphicFrame>
        <p:nvGraphicFramePr>
          <p:cNvPr id="1031" name="Diagram 1030"/>
          <p:cNvGraphicFramePr/>
          <p:nvPr>
            <p:extLst>
              <p:ext uri="{D42A27DB-BD31-4B8C-83A1-F6EECF244321}">
                <p14:modId xmlns:p14="http://schemas.microsoft.com/office/powerpoint/2010/main" val="929595425"/>
              </p:ext>
            </p:extLst>
          </p:nvPr>
        </p:nvGraphicFramePr>
        <p:xfrm>
          <a:off x="7835463" y="1629462"/>
          <a:ext cx="3150136" cy="4508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032" name="Object 10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7460686"/>
              </p:ext>
            </p:extLst>
          </p:nvPr>
        </p:nvGraphicFramePr>
        <p:xfrm>
          <a:off x="9090124" y="1725612"/>
          <a:ext cx="1895475" cy="444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Bitmap Image" r:id="rId15" imgW="1895400" imgH="3800520" progId="Paint.Picture">
                  <p:embed/>
                </p:oleObj>
              </mc:Choice>
              <mc:Fallback>
                <p:oleObj name="Bitmap Image" r:id="rId15" imgW="1895400" imgH="38005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090124" y="1725612"/>
                        <a:ext cx="1895475" cy="4446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6" y="3181350"/>
            <a:ext cx="133351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xmlns="" id="{D9391B11-CA90-0C41-9A07-A3853573D10D}"/>
              </a:ext>
            </a:extLst>
          </p:cNvPr>
          <p:cNvSpPr txBox="1">
            <a:spLocks/>
          </p:cNvSpPr>
          <p:nvPr/>
        </p:nvSpPr>
        <p:spPr>
          <a:xfrm>
            <a:off x="542926" y="-8988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9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040A8A-8286-D24D-A130-597B68F1B57D}"/>
              </a:ext>
            </a:extLst>
          </p:cNvPr>
          <p:cNvSpPr/>
          <p:nvPr/>
        </p:nvSpPr>
        <p:spPr>
          <a:xfrm>
            <a:off x="0" y="2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72904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 Empathy – Identify a partner and Engage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C33FDD38-2A99-344F-AC2B-589E9E4E25ED}"/>
              </a:ext>
            </a:extLst>
          </p:cNvPr>
          <p:cNvSpPr/>
          <p:nvPr/>
        </p:nvSpPr>
        <p:spPr>
          <a:xfrm>
            <a:off x="262708" y="1458098"/>
            <a:ext cx="5484088" cy="5276334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ED6BC2-5002-3A4D-89EF-A82A0EB8A4F6}"/>
              </a:ext>
            </a:extLst>
          </p:cNvPr>
          <p:cNvSpPr txBox="1"/>
          <p:nvPr/>
        </p:nvSpPr>
        <p:spPr>
          <a:xfrm>
            <a:off x="579866" y="882654"/>
            <a:ext cx="531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Interview your partner you each have - 5 min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3C446C39-203A-4746-8564-8619BD994B7C}"/>
              </a:ext>
            </a:extLst>
          </p:cNvPr>
          <p:cNvSpPr/>
          <p:nvPr/>
        </p:nvSpPr>
        <p:spPr>
          <a:xfrm>
            <a:off x="6271309" y="1458097"/>
            <a:ext cx="5484087" cy="5276333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18276B-4E72-5843-9DA4-112785725B74}"/>
              </a:ext>
            </a:extLst>
          </p:cNvPr>
          <p:cNvSpPr txBox="1"/>
          <p:nvPr/>
        </p:nvSpPr>
        <p:spPr>
          <a:xfrm>
            <a:off x="6301947" y="744155"/>
            <a:ext cx="574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Dig Deeper – Considering what you learned really try to dig into your partners feelings and motivations - 5 min each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90C1CE-4E0C-CA42-AB20-77C72C266439}"/>
              </a:ext>
            </a:extLst>
          </p:cNvPr>
          <p:cNvSpPr txBox="1"/>
          <p:nvPr/>
        </p:nvSpPr>
        <p:spPr>
          <a:xfrm>
            <a:off x="889686" y="1458100"/>
            <a:ext cx="46342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Notes from first </a:t>
            </a:r>
            <a:r>
              <a:rPr lang="en-GB" sz="1600" dirty="0" smtClean="0"/>
              <a:t>interview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Loading should not take long.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Needs to be easily </a:t>
            </a:r>
            <a:r>
              <a:rPr lang="en-GB" sz="2800" dirty="0" err="1" smtClean="0"/>
              <a:t>accessable</a:t>
            </a:r>
            <a:r>
              <a:rPr lang="en-GB" sz="2800" dirty="0" smtClean="0"/>
              <a:t> to all types of phones.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Prefer light colours.</a:t>
            </a:r>
          </a:p>
          <a:p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75AC06-A829-AE49-832C-D6FFE10E1D74}"/>
              </a:ext>
            </a:extLst>
          </p:cNvPr>
          <p:cNvSpPr txBox="1"/>
          <p:nvPr/>
        </p:nvSpPr>
        <p:spPr>
          <a:xfrm>
            <a:off x="6985686" y="1486764"/>
            <a:ext cx="414995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Notes from second </a:t>
            </a:r>
            <a:r>
              <a:rPr lang="en-GB" sz="1600" dirty="0" smtClean="0"/>
              <a:t>interview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/>
              <a:t>Must have a saving option that can save to the cloud.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/>
              <a:t>Must not consume way too much data.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/>
              <a:t>Must not consume way much storage when downloading and using it</a:t>
            </a:r>
            <a:r>
              <a:rPr lang="en-GB" sz="2800" dirty="0"/>
              <a:t>.</a:t>
            </a:r>
            <a:endParaRPr lang="en-GB" sz="28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5266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040A8A-8286-D24D-A130-597B68F1B57D}"/>
              </a:ext>
            </a:extLst>
          </p:cNvPr>
          <p:cNvSpPr/>
          <p:nvPr/>
        </p:nvSpPr>
        <p:spPr>
          <a:xfrm>
            <a:off x="0" y="2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72904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Define and understand the problem and gain insights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C33FDD38-2A99-344F-AC2B-589E9E4E25ED}"/>
              </a:ext>
            </a:extLst>
          </p:cNvPr>
          <p:cNvSpPr/>
          <p:nvPr/>
        </p:nvSpPr>
        <p:spPr>
          <a:xfrm>
            <a:off x="262708" y="1186961"/>
            <a:ext cx="5484088" cy="552275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ED6BC2-5002-3A4D-89EF-A82A0EB8A4F6}"/>
              </a:ext>
            </a:extLst>
          </p:cNvPr>
          <p:cNvSpPr txBox="1"/>
          <p:nvPr/>
        </p:nvSpPr>
        <p:spPr>
          <a:xfrm>
            <a:off x="1675496" y="773339"/>
            <a:ext cx="531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Capture Findings - 5 min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3C446C39-203A-4746-8564-8619BD994B7C}"/>
              </a:ext>
            </a:extLst>
          </p:cNvPr>
          <p:cNvSpPr/>
          <p:nvPr/>
        </p:nvSpPr>
        <p:spPr>
          <a:xfrm>
            <a:off x="6271309" y="1186961"/>
            <a:ext cx="5484087" cy="552275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18276B-4E72-5843-9DA4-112785725B74}"/>
              </a:ext>
            </a:extLst>
          </p:cNvPr>
          <p:cNvSpPr txBox="1"/>
          <p:nvPr/>
        </p:nvSpPr>
        <p:spPr>
          <a:xfrm>
            <a:off x="6789135" y="757716"/>
            <a:ext cx="444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Take a Stand with a point of view - 5 min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90C1CE-4E0C-CA42-AB20-77C72C266439}"/>
              </a:ext>
            </a:extLst>
          </p:cNvPr>
          <p:cNvSpPr txBox="1"/>
          <p:nvPr/>
        </p:nvSpPr>
        <p:spPr>
          <a:xfrm>
            <a:off x="840259" y="1302098"/>
            <a:ext cx="4077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Needs: things your partner is trying to do </a:t>
            </a:r>
            <a:r>
              <a:rPr lang="en-GB" sz="1400" dirty="0"/>
              <a:t>Use </a:t>
            </a:r>
            <a:r>
              <a:rPr lang="en-GB" sz="1400" dirty="0" smtClean="0"/>
              <a:t>verbs</a:t>
            </a:r>
          </a:p>
          <a:p>
            <a:endParaRPr lang="en-GB" sz="14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GB" sz="2400" dirty="0" smtClean="0">
                <a:latin typeface="Agency FB" pitchFamily="34" charset="0"/>
              </a:rPr>
              <a:t>Be able to use it easily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2400" dirty="0" smtClean="0">
                <a:latin typeface="Agency FB" pitchFamily="34" charset="0"/>
              </a:rPr>
              <a:t>Be able to store information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2400" dirty="0" smtClean="0">
                <a:latin typeface="Agency FB" pitchFamily="34" charset="0"/>
              </a:rPr>
              <a:t>Can connect to the internet</a:t>
            </a:r>
          </a:p>
          <a:p>
            <a:pPr marL="285750" indent="-285750">
              <a:buFont typeface="Wingdings" pitchFamily="2" charset="2"/>
              <a:buChar char="§"/>
            </a:pPr>
            <a:endParaRPr lang="en-GB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1BD168-DCCE-0B42-9777-19AC6AEDF0FF}"/>
              </a:ext>
            </a:extLst>
          </p:cNvPr>
          <p:cNvSpPr txBox="1"/>
          <p:nvPr/>
        </p:nvSpPr>
        <p:spPr>
          <a:xfrm>
            <a:off x="262708" y="3611523"/>
            <a:ext cx="54840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Insights: new learnings about your partners feelings and motivations. What’s something you see about your partners experience that he she does not see? Use what you heard them </a:t>
            </a:r>
            <a:r>
              <a:rPr lang="en-GB" sz="1600" dirty="0" smtClean="0"/>
              <a:t>say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>
                <a:latin typeface="Agency FB" pitchFamily="34" charset="0"/>
              </a:rPr>
              <a:t>She likes it to not be a hassle when coming into contact with it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>
                <a:latin typeface="Agency FB" pitchFamily="34" charset="0"/>
              </a:rPr>
              <a:t>Prefers it to be direct and accurate when receiving information </a:t>
            </a:r>
            <a:endParaRPr lang="en-GB" sz="2400" dirty="0">
              <a:latin typeface="Agency FB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C6753AD-5200-5E45-8F56-767323E9BEB6}"/>
              </a:ext>
            </a:extLst>
          </p:cNvPr>
          <p:cNvSpPr txBox="1"/>
          <p:nvPr/>
        </p:nvSpPr>
        <p:spPr>
          <a:xfrm>
            <a:off x="8515537" y="6383655"/>
            <a:ext cx="1638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Insight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75AC06-A829-AE49-832C-D6FFE10E1D74}"/>
              </a:ext>
            </a:extLst>
          </p:cNvPr>
          <p:cNvSpPr txBox="1"/>
          <p:nvPr/>
        </p:nvSpPr>
        <p:spPr>
          <a:xfrm>
            <a:off x="6542690" y="1302098"/>
            <a:ext cx="5185739" cy="557075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                               </a:t>
            </a:r>
            <a:r>
              <a:rPr lang="en-GB" dirty="0" smtClean="0">
                <a:latin typeface="Algerian" pitchFamily="82" charset="0"/>
              </a:rPr>
              <a:t>Violet </a:t>
            </a:r>
            <a:r>
              <a:rPr lang="en-GB" dirty="0" err="1" smtClean="0">
                <a:latin typeface="Algerian" pitchFamily="82" charset="0"/>
              </a:rPr>
              <a:t>Shadung</a:t>
            </a:r>
            <a:endParaRPr lang="en-GB" dirty="0">
              <a:latin typeface="Algerian" pitchFamily="82" charset="0"/>
            </a:endParaRPr>
          </a:p>
          <a:p>
            <a:r>
              <a:rPr lang="en-GB" sz="1600" dirty="0"/>
              <a:t>____________________________________________</a:t>
            </a:r>
          </a:p>
          <a:p>
            <a:endParaRPr lang="en-GB" sz="1600" dirty="0"/>
          </a:p>
          <a:p>
            <a:endParaRPr lang="en-GB" dirty="0">
              <a:latin typeface="Agency FB" pitchFamily="34" charset="0"/>
            </a:endParaRPr>
          </a:p>
          <a:p>
            <a:r>
              <a:rPr lang="en-GB" sz="2000" dirty="0"/>
              <a:t>Needs a way </a:t>
            </a:r>
            <a:r>
              <a:rPr lang="en-GB" sz="2000" dirty="0" smtClean="0"/>
              <a:t>to</a:t>
            </a:r>
            <a:r>
              <a:rPr lang="en-GB" sz="1600" dirty="0"/>
              <a:t> </a:t>
            </a:r>
            <a:r>
              <a:rPr lang="en-GB" sz="1600" u="sng" dirty="0" smtClean="0"/>
              <a:t>be user friendly and efficient</a:t>
            </a:r>
            <a:endParaRPr lang="en-GB" sz="1600" u="sng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r>
              <a:rPr lang="en-GB" sz="2000" dirty="0">
                <a:solidFill>
                  <a:schemeClr val="accent6"/>
                </a:solidFill>
              </a:rPr>
              <a:t>Because</a:t>
            </a:r>
            <a:r>
              <a:rPr lang="en-GB" sz="2000" dirty="0"/>
              <a:t> …   or but …….  or surprisingly</a:t>
            </a:r>
            <a:r>
              <a:rPr lang="en-GB" sz="2000" dirty="0" smtClean="0"/>
              <a:t>…….</a:t>
            </a:r>
            <a:endParaRPr lang="en-GB" sz="2000" dirty="0"/>
          </a:p>
          <a:p>
            <a:endParaRPr lang="en-GB" sz="1600" dirty="0"/>
          </a:p>
          <a:p>
            <a:endParaRPr lang="en-GB" sz="2400" u="sng" dirty="0" smtClean="0">
              <a:latin typeface="Agency FB" pitchFamily="34" charset="0"/>
            </a:endParaRPr>
          </a:p>
          <a:p>
            <a:r>
              <a:rPr lang="en-GB" sz="3200" u="sng" dirty="0" smtClean="0">
                <a:latin typeface="Agency FB" pitchFamily="34" charset="0"/>
              </a:rPr>
              <a:t>Her wallet stands out when holding due to the size of it and does not hold her cards, money, receipts e.tc very well.</a:t>
            </a:r>
          </a:p>
          <a:p>
            <a:endParaRPr lang="en-GB" sz="3200" u="sng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7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040A8A-8286-D24D-A130-597B68F1B57D}"/>
              </a:ext>
            </a:extLst>
          </p:cNvPr>
          <p:cNvSpPr/>
          <p:nvPr/>
        </p:nvSpPr>
        <p:spPr>
          <a:xfrm>
            <a:off x="0" y="2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72904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 Ideate – Generate alternatives to test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C33FDD38-2A99-344F-AC2B-589E9E4E25ED}"/>
              </a:ext>
            </a:extLst>
          </p:cNvPr>
          <p:cNvSpPr/>
          <p:nvPr/>
        </p:nvSpPr>
        <p:spPr>
          <a:xfrm>
            <a:off x="345535" y="2039738"/>
            <a:ext cx="2216887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ED6BC2-5002-3A4D-89EF-A82A0EB8A4F6}"/>
              </a:ext>
            </a:extLst>
          </p:cNvPr>
          <p:cNvSpPr txBox="1"/>
          <p:nvPr/>
        </p:nvSpPr>
        <p:spPr>
          <a:xfrm>
            <a:off x="111212" y="724241"/>
            <a:ext cx="1015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Sketch at least 5 radical ways to meet your users needs - 10 min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3C446C39-203A-4746-8564-8619BD994B7C}"/>
              </a:ext>
            </a:extLst>
          </p:cNvPr>
          <p:cNvSpPr/>
          <p:nvPr/>
        </p:nvSpPr>
        <p:spPr>
          <a:xfrm>
            <a:off x="111211" y="1101124"/>
            <a:ext cx="11961340" cy="4015945"/>
          </a:xfrm>
          <a:prstGeom prst="roundRect">
            <a:avLst>
              <a:gd name="adj" fmla="val 9875"/>
            </a:avLst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90C1CE-4E0C-CA42-AB20-77C72C266439}"/>
              </a:ext>
            </a:extLst>
          </p:cNvPr>
          <p:cNvSpPr txBox="1"/>
          <p:nvPr/>
        </p:nvSpPr>
        <p:spPr>
          <a:xfrm>
            <a:off x="526315" y="1133083"/>
            <a:ext cx="1123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smtClean="0">
                <a:latin typeface="Agency FB" pitchFamily="34" charset="0"/>
              </a:rPr>
              <a:t>Her </a:t>
            </a:r>
            <a:r>
              <a:rPr lang="en-GB" sz="2000" u="sng" dirty="0">
                <a:latin typeface="Agency FB" pitchFamily="34" charset="0"/>
              </a:rPr>
              <a:t>wallet stands out when </a:t>
            </a:r>
            <a:r>
              <a:rPr lang="en-GB" sz="2000" u="sng" dirty="0" smtClean="0">
                <a:latin typeface="Agency FB" pitchFamily="34" charset="0"/>
              </a:rPr>
              <a:t>holding in public </a:t>
            </a:r>
            <a:r>
              <a:rPr lang="en-GB" sz="2000" u="sng" dirty="0">
                <a:latin typeface="Agency FB" pitchFamily="34" charset="0"/>
              </a:rPr>
              <a:t>due to the size of it and does not hold her cards, money, receipts e.tc very </a:t>
            </a:r>
            <a:r>
              <a:rPr lang="en-GB" sz="2000" u="sng" dirty="0" smtClean="0">
                <a:latin typeface="Agency FB" pitchFamily="34" charset="0"/>
              </a:rPr>
              <a:t>well</a:t>
            </a:r>
            <a:endParaRPr lang="en-GB" sz="2000" u="sng" dirty="0" smtClean="0"/>
          </a:p>
          <a:p>
            <a:r>
              <a:rPr lang="en-GB" sz="1600" dirty="0" smtClean="0"/>
              <a:t>Write </a:t>
            </a:r>
            <a:r>
              <a:rPr lang="en-GB" sz="1600" dirty="0"/>
              <a:t>your problem statement </a:t>
            </a:r>
            <a:r>
              <a:rPr lang="en-GB" sz="1600" dirty="0" smtClean="0"/>
              <a:t>above</a:t>
            </a:r>
            <a:endParaRPr lang="en-GB" sz="16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3F7173E0-7B74-CC49-BB93-2ED4426A1DC8}"/>
              </a:ext>
            </a:extLst>
          </p:cNvPr>
          <p:cNvSpPr/>
          <p:nvPr/>
        </p:nvSpPr>
        <p:spPr>
          <a:xfrm>
            <a:off x="2660822" y="2055163"/>
            <a:ext cx="2216887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4477F7AF-6BCC-2F4D-BBEF-BCC2D8F987A1}"/>
              </a:ext>
            </a:extLst>
          </p:cNvPr>
          <p:cNvSpPr/>
          <p:nvPr/>
        </p:nvSpPr>
        <p:spPr>
          <a:xfrm>
            <a:off x="4976105" y="2055162"/>
            <a:ext cx="2216887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46BB1688-212F-0E4B-AE11-679141F280E8}"/>
              </a:ext>
            </a:extLst>
          </p:cNvPr>
          <p:cNvSpPr/>
          <p:nvPr/>
        </p:nvSpPr>
        <p:spPr>
          <a:xfrm>
            <a:off x="7291387" y="2055161"/>
            <a:ext cx="2216887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20C77CAF-FA8A-C746-A2D8-D5340FCF598D}"/>
              </a:ext>
            </a:extLst>
          </p:cNvPr>
          <p:cNvSpPr/>
          <p:nvPr/>
        </p:nvSpPr>
        <p:spPr>
          <a:xfrm>
            <a:off x="9606669" y="2039738"/>
            <a:ext cx="2239795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1FC6E5F0-D2E8-0543-AA21-608EC456026C}"/>
              </a:ext>
            </a:extLst>
          </p:cNvPr>
          <p:cNvSpPr/>
          <p:nvPr/>
        </p:nvSpPr>
        <p:spPr>
          <a:xfrm>
            <a:off x="111211" y="5680158"/>
            <a:ext cx="11961340" cy="1066633"/>
          </a:xfrm>
          <a:prstGeom prst="roundRect">
            <a:avLst>
              <a:gd name="adj" fmla="val 9875"/>
            </a:avLst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3CD624-E6A7-2741-8250-F342B2A546D1}"/>
              </a:ext>
            </a:extLst>
          </p:cNvPr>
          <p:cNvSpPr txBox="1"/>
          <p:nvPr/>
        </p:nvSpPr>
        <p:spPr>
          <a:xfrm>
            <a:off x="111211" y="5240394"/>
            <a:ext cx="1015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Share your solution with your partner and capture feedback - 5 min each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28EEA9-1F44-7D4C-85B5-1E14273B630E}"/>
              </a:ext>
            </a:extLst>
          </p:cNvPr>
          <p:cNvSpPr txBox="1"/>
          <p:nvPr/>
        </p:nvSpPr>
        <p:spPr>
          <a:xfrm>
            <a:off x="119450" y="5680157"/>
            <a:ext cx="11727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Notes</a:t>
            </a:r>
            <a:r>
              <a:rPr lang="en-GB" sz="2800" dirty="0" smtClean="0">
                <a:latin typeface="Bahnschrift Condensed" pitchFamily="34" charset="0"/>
              </a:rPr>
              <a:t>:  Will be way faster when needing to pay other than having to  search the old physical wallet which can  taken some time and be straining . </a:t>
            </a:r>
          </a:p>
          <a:p>
            <a:endParaRPr lang="en-GB" sz="1600" dirty="0"/>
          </a:p>
        </p:txBody>
      </p:sp>
      <p:pic>
        <p:nvPicPr>
          <p:cNvPr id="1026" name="Picture 2" descr="C:\Users\User\Pictures\S1.PN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61" y="2688610"/>
            <a:ext cx="1916635" cy="20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Pictures\S2.PN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183" y="2688610"/>
            <a:ext cx="1834296" cy="20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Pictures\S3.PN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075" y="2688610"/>
            <a:ext cx="1952820" cy="192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733" y="2676428"/>
            <a:ext cx="1973723" cy="193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User\Pictures\p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61" y="2209705"/>
            <a:ext cx="1916636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Pictures\p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183" y="2233515"/>
            <a:ext cx="1834296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Pictures\p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075" y="2266192"/>
            <a:ext cx="195282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Pictures\p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733" y="2269510"/>
            <a:ext cx="1973723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350" y="2209704"/>
            <a:ext cx="2101164" cy="254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560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040A8A-8286-D24D-A130-597B68F1B57D}"/>
              </a:ext>
            </a:extLst>
          </p:cNvPr>
          <p:cNvSpPr/>
          <p:nvPr/>
        </p:nvSpPr>
        <p:spPr>
          <a:xfrm>
            <a:off x="0" y="2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72904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 Iterate on Feedback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C33FDD38-2A99-344F-AC2B-589E9E4E25ED}"/>
              </a:ext>
            </a:extLst>
          </p:cNvPr>
          <p:cNvSpPr/>
          <p:nvPr/>
        </p:nvSpPr>
        <p:spPr>
          <a:xfrm>
            <a:off x="262710" y="1235676"/>
            <a:ext cx="11666583" cy="5288692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ED6BC2-5002-3A4D-89EF-A82A0EB8A4F6}"/>
              </a:ext>
            </a:extLst>
          </p:cNvPr>
          <p:cNvSpPr txBox="1"/>
          <p:nvPr/>
        </p:nvSpPr>
        <p:spPr>
          <a:xfrm>
            <a:off x="262708" y="729049"/>
            <a:ext cx="1072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Reflect and generate a new solution 5 min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4F71F3-EC00-264F-8172-0346A328C990}"/>
              </a:ext>
            </a:extLst>
          </p:cNvPr>
          <p:cNvSpPr txBox="1"/>
          <p:nvPr/>
        </p:nvSpPr>
        <p:spPr>
          <a:xfrm>
            <a:off x="749645" y="1288822"/>
            <a:ext cx="48603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Sketch your idea and note details if necessary</a:t>
            </a:r>
          </a:p>
          <a:p>
            <a:r>
              <a:rPr lang="en-GB" b="1" dirty="0" smtClean="0"/>
              <a:t>Sketch of our  ideal wallet’s  icon on the phone </a:t>
            </a:r>
            <a:endParaRPr lang="en-GB" b="1" dirty="0"/>
          </a:p>
        </p:txBody>
      </p:sp>
      <p:pic>
        <p:nvPicPr>
          <p:cNvPr id="2050" name="Picture 2" descr="C:\Users\User\Desktop\imag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9" y="1935781"/>
            <a:ext cx="5407571" cy="405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10" y="2090738"/>
            <a:ext cx="5975131" cy="390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60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040A8A-8286-D24D-A130-597B68F1B57D}"/>
              </a:ext>
            </a:extLst>
          </p:cNvPr>
          <p:cNvSpPr/>
          <p:nvPr/>
        </p:nvSpPr>
        <p:spPr>
          <a:xfrm>
            <a:off x="0" y="2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72904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Build and Test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C33FDD38-2A99-344F-AC2B-589E9E4E25ED}"/>
              </a:ext>
            </a:extLst>
          </p:cNvPr>
          <p:cNvSpPr/>
          <p:nvPr/>
        </p:nvSpPr>
        <p:spPr>
          <a:xfrm>
            <a:off x="230197" y="1094799"/>
            <a:ext cx="5865804" cy="5659395"/>
          </a:xfrm>
          <a:prstGeom prst="roundRect">
            <a:avLst>
              <a:gd name="adj" fmla="val 8503"/>
            </a:avLst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ED6BC2-5002-3A4D-89EF-A82A0EB8A4F6}"/>
              </a:ext>
            </a:extLst>
          </p:cNvPr>
          <p:cNvSpPr txBox="1"/>
          <p:nvPr/>
        </p:nvSpPr>
        <p:spPr>
          <a:xfrm>
            <a:off x="518753" y="695801"/>
            <a:ext cx="528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Build your solution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3C446C39-203A-4746-8564-8619BD994B7C}"/>
              </a:ext>
            </a:extLst>
          </p:cNvPr>
          <p:cNvSpPr/>
          <p:nvPr/>
        </p:nvSpPr>
        <p:spPr>
          <a:xfrm>
            <a:off x="6347719" y="1099748"/>
            <a:ext cx="5724832" cy="5659395"/>
          </a:xfrm>
          <a:prstGeom prst="roundRect">
            <a:avLst>
              <a:gd name="adj" fmla="val 9875"/>
            </a:avLst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46BB1688-212F-0E4B-AE11-679141F280E8}"/>
              </a:ext>
            </a:extLst>
          </p:cNvPr>
          <p:cNvSpPr/>
          <p:nvPr/>
        </p:nvSpPr>
        <p:spPr>
          <a:xfrm>
            <a:off x="6511852" y="1242533"/>
            <a:ext cx="2625105" cy="263130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F0250BC-0538-EA41-9D3B-384264757420}"/>
              </a:ext>
            </a:extLst>
          </p:cNvPr>
          <p:cNvSpPr txBox="1"/>
          <p:nvPr/>
        </p:nvSpPr>
        <p:spPr>
          <a:xfrm>
            <a:off x="7024817" y="725209"/>
            <a:ext cx="528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Share your solution and get feedback – 5min each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CF3F6E9-3904-8B45-9203-DAD5828E656F}"/>
              </a:ext>
            </a:extLst>
          </p:cNvPr>
          <p:cNvSpPr/>
          <p:nvPr/>
        </p:nvSpPr>
        <p:spPr>
          <a:xfrm>
            <a:off x="481916" y="1427747"/>
            <a:ext cx="52269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Make something your partner can interact with use anything you </a:t>
            </a:r>
            <a:r>
              <a:rPr lang="en-GB" dirty="0" smtClean="0"/>
              <a:t>have paper </a:t>
            </a:r>
            <a:r>
              <a:rPr lang="en-GB" dirty="0"/>
              <a:t>cardboard etc.  Place photo’s here (10min)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A5A674F1-B913-3544-87E1-44B51ADF4EF8}"/>
              </a:ext>
            </a:extLst>
          </p:cNvPr>
          <p:cNvSpPr/>
          <p:nvPr/>
        </p:nvSpPr>
        <p:spPr>
          <a:xfrm>
            <a:off x="9301086" y="1223801"/>
            <a:ext cx="2625105" cy="263130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15A80DD4-BE3C-2142-8702-1B1315916835}"/>
              </a:ext>
            </a:extLst>
          </p:cNvPr>
          <p:cNvSpPr/>
          <p:nvPr/>
        </p:nvSpPr>
        <p:spPr>
          <a:xfrm>
            <a:off x="6511852" y="3998574"/>
            <a:ext cx="2625105" cy="263130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A00EC8C3-1737-7143-AB5C-69C541161DB0}"/>
              </a:ext>
            </a:extLst>
          </p:cNvPr>
          <p:cNvSpPr/>
          <p:nvPr/>
        </p:nvSpPr>
        <p:spPr>
          <a:xfrm>
            <a:off x="9301086" y="3979842"/>
            <a:ext cx="2625105" cy="263130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E170B8B-B224-9647-BBF9-A96317D00120}"/>
              </a:ext>
            </a:extLst>
          </p:cNvPr>
          <p:cNvSpPr txBox="1"/>
          <p:nvPr/>
        </p:nvSpPr>
        <p:spPr>
          <a:xfrm>
            <a:off x="6717958" y="1296219"/>
            <a:ext cx="2419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What </a:t>
            </a:r>
            <a:r>
              <a:rPr lang="en-GB" sz="1600" dirty="0" smtClean="0"/>
              <a:t>worked?</a:t>
            </a:r>
          </a:p>
          <a:p>
            <a:r>
              <a:rPr lang="en-GB" dirty="0" smtClean="0"/>
              <a:t>The wallet was approaches as expected.</a:t>
            </a:r>
          </a:p>
          <a:p>
            <a:endParaRPr lang="en-GB" dirty="0"/>
          </a:p>
          <a:p>
            <a:r>
              <a:rPr lang="en-GB" dirty="0" smtClean="0"/>
              <a:t>My partner  has successfully  tested the wallet without  asking questions.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1600" dirty="0" smtClean="0"/>
          </a:p>
          <a:p>
            <a:endParaRPr lang="en-GB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32092CB-3F0D-0A4A-8BB0-656FB5C1215D}"/>
              </a:ext>
            </a:extLst>
          </p:cNvPr>
          <p:cNvSpPr txBox="1"/>
          <p:nvPr/>
        </p:nvSpPr>
        <p:spPr>
          <a:xfrm>
            <a:off x="9465276" y="1296219"/>
            <a:ext cx="232733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What </a:t>
            </a:r>
            <a:r>
              <a:rPr lang="en-GB" sz="1600" dirty="0"/>
              <a:t>can be </a:t>
            </a:r>
            <a:r>
              <a:rPr lang="en-GB" sz="1600" dirty="0" smtClean="0"/>
              <a:t>improved?</a:t>
            </a:r>
          </a:p>
          <a:p>
            <a:r>
              <a:rPr lang="en-GB" dirty="0" smtClean="0"/>
              <a:t>The icon of the wallet can be improved by changing the graphics of the icon as challenges where met when having to identify the icon.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CFF74D3-04EF-9E41-AFA7-E8D3FBBA2114}"/>
              </a:ext>
            </a:extLst>
          </p:cNvPr>
          <p:cNvSpPr txBox="1"/>
          <p:nvPr/>
        </p:nvSpPr>
        <p:spPr>
          <a:xfrm>
            <a:off x="6717957" y="4075263"/>
            <a:ext cx="22999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Questions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Does the wallet have a savings  option?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Does it  consume a lot of space or data?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Can it be used by more than 1 user.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1600" dirty="0" smtClean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B99054A-CC5B-D841-A8CA-4942F7AD3E10}"/>
              </a:ext>
            </a:extLst>
          </p:cNvPr>
          <p:cNvSpPr txBox="1"/>
          <p:nvPr/>
        </p:nvSpPr>
        <p:spPr>
          <a:xfrm>
            <a:off x="9465276" y="4075263"/>
            <a:ext cx="23273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Ideas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The are a few pointers that will be tested so we can improve our design.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3" y="2475478"/>
            <a:ext cx="5288692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69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040A8A-8286-D24D-A130-597B68F1B57D}"/>
              </a:ext>
            </a:extLst>
          </p:cNvPr>
          <p:cNvSpPr/>
          <p:nvPr/>
        </p:nvSpPr>
        <p:spPr>
          <a:xfrm>
            <a:off x="0" y="2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72904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Your experience</a:t>
            </a:r>
          </a:p>
        </p:txBody>
      </p:sp>
      <p:graphicFrame>
        <p:nvGraphicFramePr>
          <p:cNvPr id="9" name="TextBox 2">
            <a:extLst>
              <a:ext uri="{FF2B5EF4-FFF2-40B4-BE49-F238E27FC236}">
                <a16:creationId xmlns:a16="http://schemas.microsoft.com/office/drawing/2014/main" xmlns="" id="{B464D5E0-BD71-4A46-9B83-A3486D39F367}"/>
              </a:ext>
            </a:extLst>
          </p:cNvPr>
          <p:cNvGraphicFramePr/>
          <p:nvPr/>
        </p:nvGraphicFramePr>
        <p:xfrm>
          <a:off x="691978" y="1477248"/>
          <a:ext cx="10676239" cy="390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835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</TotalTime>
  <Words>592</Words>
  <Application>Microsoft Office PowerPoint</Application>
  <PresentationFormat>Custom</PresentationFormat>
  <Paragraphs>84</Paragraphs>
  <Slides>8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Bitmap Image</vt:lpstr>
      <vt:lpstr>PowerPoint Presentation</vt:lpstr>
      <vt:lpstr> </vt:lpstr>
      <vt:lpstr> Empathy – Identify a partner and Engage</vt:lpstr>
      <vt:lpstr>Define and understand the problem and gain insights</vt:lpstr>
      <vt:lpstr> Ideate – Generate alternatives to test</vt:lpstr>
      <vt:lpstr> Iterate on Feedback</vt:lpstr>
      <vt:lpstr>Build and Test</vt:lpstr>
      <vt:lpstr>Your experience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Willem Boshoff</dc:creator>
  <cp:lastModifiedBy>User</cp:lastModifiedBy>
  <cp:revision>41</cp:revision>
  <dcterms:created xsi:type="dcterms:W3CDTF">2021-04-25T10:17:49Z</dcterms:created>
  <dcterms:modified xsi:type="dcterms:W3CDTF">2021-09-03T13:21:35Z</dcterms:modified>
</cp:coreProperties>
</file>