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281" r:id="rId3"/>
    <p:sldId id="287" r:id="rId4"/>
    <p:sldId id="288" r:id="rId5"/>
    <p:sldId id="289" r:id="rId6"/>
    <p:sldId id="290" r:id="rId7"/>
    <p:sldId id="291" r:id="rId8"/>
    <p:sldId id="29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5268CA-0529-CF4C-9E77-1F36C490DEBE}" v="20" dt="2021-04-25T10:57:48.980"/>
    <p1510:client id="{E5DB5CB2-2AAC-D54D-ACE9-B3C3D42613C7}" v="3" dt="2021-04-25T11:41:41.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6327"/>
  </p:normalViewPr>
  <p:slideViewPr>
    <p:cSldViewPr snapToGrid="0" snapToObjects="1">
      <p:cViewPr varScale="1">
        <p:scale>
          <a:sx n="72" d="100"/>
          <a:sy n="72" d="100"/>
        </p:scale>
        <p:origin x="6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em Boshoff" userId="e47be2a2-a67e-47a9-a585-044b48489c54" providerId="ADAL" clId="{E5DB5CB2-2AAC-D54D-ACE9-B3C3D42613C7}"/>
    <pc:docChg chg="addSld modSld">
      <pc:chgData name="Willem Boshoff" userId="e47be2a2-a67e-47a9-a585-044b48489c54" providerId="ADAL" clId="{E5DB5CB2-2AAC-D54D-ACE9-B3C3D42613C7}" dt="2021-04-25T11:41:41.398" v="3"/>
      <pc:docMkLst>
        <pc:docMk/>
      </pc:docMkLst>
      <pc:sldChg chg="modSp mod">
        <pc:chgData name="Willem Boshoff" userId="e47be2a2-a67e-47a9-a585-044b48489c54" providerId="ADAL" clId="{E5DB5CB2-2AAC-D54D-ACE9-B3C3D42613C7}" dt="2021-04-25T11:41:41.398" v="3"/>
        <pc:sldMkLst>
          <pc:docMk/>
          <pc:sldMk cId="1563693322" sldId="291"/>
        </pc:sldMkLst>
        <pc:spChg chg="mod">
          <ac:chgData name="Willem Boshoff" userId="e47be2a2-a67e-47a9-a585-044b48489c54" providerId="ADAL" clId="{E5DB5CB2-2AAC-D54D-ACE9-B3C3D42613C7}" dt="2021-04-25T11:41:22.942" v="1"/>
          <ac:spMkLst>
            <pc:docMk/>
            <pc:sldMk cId="1563693322" sldId="291"/>
            <ac:spMk id="5" creationId="{1CF3F6E9-3904-8B45-9203-DAD5828E656F}"/>
          </ac:spMkLst>
        </pc:spChg>
        <pc:spChg chg="mod">
          <ac:chgData name="Willem Boshoff" userId="e47be2a2-a67e-47a9-a585-044b48489c54" providerId="ADAL" clId="{E5DB5CB2-2AAC-D54D-ACE9-B3C3D42613C7}" dt="2021-04-25T11:41:41.398" v="3"/>
          <ac:spMkLst>
            <pc:docMk/>
            <pc:sldMk cId="1563693322" sldId="291"/>
            <ac:spMk id="18" creationId="{2F0250BC-0538-EA41-9D3B-384264757420}"/>
          </ac:spMkLst>
        </pc:spChg>
      </pc:sldChg>
      <pc:sldChg chg="add">
        <pc:chgData name="Willem Boshoff" userId="e47be2a2-a67e-47a9-a585-044b48489c54" providerId="ADAL" clId="{E5DB5CB2-2AAC-D54D-ACE9-B3C3D42613C7}" dt="2021-04-25T11:41:04.636" v="0"/>
        <pc:sldMkLst>
          <pc:docMk/>
          <pc:sldMk cId="2918356464" sldId="29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8.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8.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C1FDB7-4ED0-40C4-9F2D-8A366D48865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3818A1D-A9CD-49E9-8BC6-82A08303F66B}">
      <dgm:prSet/>
      <dgm:spPr/>
      <dgm:t>
        <a:bodyPr/>
        <a:lstStyle/>
        <a:p>
          <a:pPr>
            <a:lnSpc>
              <a:spcPct val="100000"/>
            </a:lnSpc>
          </a:pPr>
          <a:r>
            <a:rPr lang="en-GB" dirty="0"/>
            <a:t>Please upload your completed wallet exercise project in the projects section tagging your partner</a:t>
          </a:r>
          <a:endParaRPr lang="en-US" dirty="0"/>
        </a:p>
      </dgm:t>
    </dgm:pt>
    <dgm:pt modelId="{408C3D71-997B-4D46-8DF5-C63B7684593C}" type="parTrans" cxnId="{2843DCDF-4520-4758-8C9F-AAF396D9051E}">
      <dgm:prSet/>
      <dgm:spPr/>
      <dgm:t>
        <a:bodyPr/>
        <a:lstStyle/>
        <a:p>
          <a:endParaRPr lang="en-US"/>
        </a:p>
      </dgm:t>
    </dgm:pt>
    <dgm:pt modelId="{19CDB4CA-AA09-4F6E-8FA7-ACC7F0278341}" type="sibTrans" cxnId="{2843DCDF-4520-4758-8C9F-AAF396D9051E}">
      <dgm:prSet/>
      <dgm:spPr/>
      <dgm:t>
        <a:bodyPr/>
        <a:lstStyle/>
        <a:p>
          <a:endParaRPr lang="en-US"/>
        </a:p>
      </dgm:t>
    </dgm:pt>
    <dgm:pt modelId="{CDAC720B-A773-436C-B7FC-9919FB993B4B}">
      <dgm:prSet/>
      <dgm:spPr/>
      <dgm:t>
        <a:bodyPr/>
        <a:lstStyle/>
        <a:p>
          <a:pPr>
            <a:lnSpc>
              <a:spcPct val="100000"/>
            </a:lnSpc>
          </a:pPr>
          <a:r>
            <a:rPr lang="en-GB" dirty="0"/>
            <a:t>Please share your thoughts comments experiences during this work session in the Design thinking group.</a:t>
          </a:r>
          <a:endParaRPr lang="en-US" dirty="0"/>
        </a:p>
      </dgm:t>
    </dgm:pt>
    <dgm:pt modelId="{C09C5B45-9FC1-4FF1-B703-769C101EA5BF}" type="parTrans" cxnId="{972B3DA4-787F-4FA5-82A2-5ED5DE8190EA}">
      <dgm:prSet/>
      <dgm:spPr/>
      <dgm:t>
        <a:bodyPr/>
        <a:lstStyle/>
        <a:p>
          <a:endParaRPr lang="en-US"/>
        </a:p>
      </dgm:t>
    </dgm:pt>
    <dgm:pt modelId="{00294ECA-2A8A-4281-8F74-F495F9D3BDC2}" type="sibTrans" cxnId="{972B3DA4-787F-4FA5-82A2-5ED5DE8190EA}">
      <dgm:prSet/>
      <dgm:spPr/>
      <dgm:t>
        <a:bodyPr/>
        <a:lstStyle/>
        <a:p>
          <a:endParaRPr lang="en-US"/>
        </a:p>
      </dgm:t>
    </dgm:pt>
    <dgm:pt modelId="{07EDFA2A-D3CC-4359-BF20-26C811F2E3BB}" type="pres">
      <dgm:prSet presAssocID="{61C1FDB7-4ED0-40C4-9F2D-8A366D48865C}" presName="root" presStyleCnt="0">
        <dgm:presLayoutVars>
          <dgm:dir/>
          <dgm:resizeHandles val="exact"/>
        </dgm:presLayoutVars>
      </dgm:prSet>
      <dgm:spPr/>
      <dgm:t>
        <a:bodyPr/>
        <a:lstStyle/>
        <a:p>
          <a:endParaRPr lang="en-ZA"/>
        </a:p>
      </dgm:t>
    </dgm:pt>
    <dgm:pt modelId="{D97F2782-9AA3-4772-940D-4A5C3876F85A}" type="pres">
      <dgm:prSet presAssocID="{83818A1D-A9CD-49E9-8BC6-82A08303F66B}" presName="compNode" presStyleCnt="0"/>
      <dgm:spPr/>
    </dgm:pt>
    <dgm:pt modelId="{64601D62-9FBB-40A6-BC29-9AB113F43EE3}" type="pres">
      <dgm:prSet presAssocID="{83818A1D-A9CD-49E9-8BC6-82A08303F66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Tick"/>
        </a:ext>
      </dgm:extLst>
    </dgm:pt>
    <dgm:pt modelId="{DA4E6A98-9130-4375-831C-DF48932C1CBE}" type="pres">
      <dgm:prSet presAssocID="{83818A1D-A9CD-49E9-8BC6-82A08303F66B}" presName="spaceRect" presStyleCnt="0"/>
      <dgm:spPr/>
    </dgm:pt>
    <dgm:pt modelId="{EE9529A0-98FD-4F0B-9E9C-9BAC8BB3EE81}" type="pres">
      <dgm:prSet presAssocID="{83818A1D-A9CD-49E9-8BC6-82A08303F66B}" presName="textRect" presStyleLbl="revTx" presStyleIdx="0" presStyleCnt="2">
        <dgm:presLayoutVars>
          <dgm:chMax val="1"/>
          <dgm:chPref val="1"/>
        </dgm:presLayoutVars>
      </dgm:prSet>
      <dgm:spPr/>
      <dgm:t>
        <a:bodyPr/>
        <a:lstStyle/>
        <a:p>
          <a:endParaRPr lang="en-ZA"/>
        </a:p>
      </dgm:t>
    </dgm:pt>
    <dgm:pt modelId="{6DF74971-B8C3-4590-97E6-30B45308246C}" type="pres">
      <dgm:prSet presAssocID="{19CDB4CA-AA09-4F6E-8FA7-ACC7F0278341}" presName="sibTrans" presStyleCnt="0"/>
      <dgm:spPr/>
    </dgm:pt>
    <dgm:pt modelId="{95EA6ECA-B59F-41E1-8420-83E497D063A5}" type="pres">
      <dgm:prSet presAssocID="{CDAC720B-A773-436C-B7FC-9919FB993B4B}" presName="compNode" presStyleCnt="0"/>
      <dgm:spPr/>
    </dgm:pt>
    <dgm:pt modelId="{E3EE0C25-E84E-47F8-9A06-03FD34A16186}" type="pres">
      <dgm:prSet presAssocID="{CDAC720B-A773-436C-B7FC-9919FB993B4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Board Room"/>
        </a:ext>
      </dgm:extLst>
    </dgm:pt>
    <dgm:pt modelId="{0B0B8C5F-8DC6-45D2-B16F-1DF23F231F6E}" type="pres">
      <dgm:prSet presAssocID="{CDAC720B-A773-436C-B7FC-9919FB993B4B}" presName="spaceRect" presStyleCnt="0"/>
      <dgm:spPr/>
    </dgm:pt>
    <dgm:pt modelId="{64E197F2-7FEC-452E-9201-6BBDB8A10A53}" type="pres">
      <dgm:prSet presAssocID="{CDAC720B-A773-436C-B7FC-9919FB993B4B}" presName="textRect" presStyleLbl="revTx" presStyleIdx="1" presStyleCnt="2">
        <dgm:presLayoutVars>
          <dgm:chMax val="1"/>
          <dgm:chPref val="1"/>
        </dgm:presLayoutVars>
      </dgm:prSet>
      <dgm:spPr/>
      <dgm:t>
        <a:bodyPr/>
        <a:lstStyle/>
        <a:p>
          <a:endParaRPr lang="en-ZA"/>
        </a:p>
      </dgm:t>
    </dgm:pt>
  </dgm:ptLst>
  <dgm:cxnLst>
    <dgm:cxn modelId="{2843DCDF-4520-4758-8C9F-AAF396D9051E}" srcId="{61C1FDB7-4ED0-40C4-9F2D-8A366D48865C}" destId="{83818A1D-A9CD-49E9-8BC6-82A08303F66B}" srcOrd="0" destOrd="0" parTransId="{408C3D71-997B-4D46-8DF5-C63B7684593C}" sibTransId="{19CDB4CA-AA09-4F6E-8FA7-ACC7F0278341}"/>
    <dgm:cxn modelId="{972B3DA4-787F-4FA5-82A2-5ED5DE8190EA}" srcId="{61C1FDB7-4ED0-40C4-9F2D-8A366D48865C}" destId="{CDAC720B-A773-436C-B7FC-9919FB993B4B}" srcOrd="1" destOrd="0" parTransId="{C09C5B45-9FC1-4FF1-B703-769C101EA5BF}" sibTransId="{00294ECA-2A8A-4281-8F74-F495F9D3BDC2}"/>
    <dgm:cxn modelId="{C1A680B4-D315-4B75-9D45-A75E20359F4E}" type="presOf" srcId="{61C1FDB7-4ED0-40C4-9F2D-8A366D48865C}" destId="{07EDFA2A-D3CC-4359-BF20-26C811F2E3BB}" srcOrd="0" destOrd="0" presId="urn:microsoft.com/office/officeart/2018/2/layout/IconLabelList"/>
    <dgm:cxn modelId="{C6349D96-C265-4000-90E7-8E0A90B8F57C}" type="presOf" srcId="{CDAC720B-A773-436C-B7FC-9919FB993B4B}" destId="{64E197F2-7FEC-452E-9201-6BBDB8A10A53}" srcOrd="0" destOrd="0" presId="urn:microsoft.com/office/officeart/2018/2/layout/IconLabelList"/>
    <dgm:cxn modelId="{984FD037-8D50-464E-AD2F-0104667B2CB5}" type="presOf" srcId="{83818A1D-A9CD-49E9-8BC6-82A08303F66B}" destId="{EE9529A0-98FD-4F0B-9E9C-9BAC8BB3EE81}" srcOrd="0" destOrd="0" presId="urn:microsoft.com/office/officeart/2018/2/layout/IconLabelList"/>
    <dgm:cxn modelId="{4101FADB-0E56-4B24-8645-127E0133AD02}" type="presParOf" srcId="{07EDFA2A-D3CC-4359-BF20-26C811F2E3BB}" destId="{D97F2782-9AA3-4772-940D-4A5C3876F85A}" srcOrd="0" destOrd="0" presId="urn:microsoft.com/office/officeart/2018/2/layout/IconLabelList"/>
    <dgm:cxn modelId="{D7A65E9A-B4AE-40D2-B457-70C84559141C}" type="presParOf" srcId="{D97F2782-9AA3-4772-940D-4A5C3876F85A}" destId="{64601D62-9FBB-40A6-BC29-9AB113F43EE3}" srcOrd="0" destOrd="0" presId="urn:microsoft.com/office/officeart/2018/2/layout/IconLabelList"/>
    <dgm:cxn modelId="{25A0E467-2D2E-497A-AB1D-4FE2B432F3BD}" type="presParOf" srcId="{D97F2782-9AA3-4772-940D-4A5C3876F85A}" destId="{DA4E6A98-9130-4375-831C-DF48932C1CBE}" srcOrd="1" destOrd="0" presId="urn:microsoft.com/office/officeart/2018/2/layout/IconLabelList"/>
    <dgm:cxn modelId="{C28D29A8-3E87-4769-8CEE-C3E99CECE7A8}" type="presParOf" srcId="{D97F2782-9AA3-4772-940D-4A5C3876F85A}" destId="{EE9529A0-98FD-4F0B-9E9C-9BAC8BB3EE81}" srcOrd="2" destOrd="0" presId="urn:microsoft.com/office/officeart/2018/2/layout/IconLabelList"/>
    <dgm:cxn modelId="{A8BD5087-66F2-4E28-8A5D-603AD84D2459}" type="presParOf" srcId="{07EDFA2A-D3CC-4359-BF20-26C811F2E3BB}" destId="{6DF74971-B8C3-4590-97E6-30B45308246C}" srcOrd="1" destOrd="0" presId="urn:microsoft.com/office/officeart/2018/2/layout/IconLabelList"/>
    <dgm:cxn modelId="{34055A49-7FBE-4EAF-BBA1-B6E2D192195E}" type="presParOf" srcId="{07EDFA2A-D3CC-4359-BF20-26C811F2E3BB}" destId="{95EA6ECA-B59F-41E1-8420-83E497D063A5}" srcOrd="2" destOrd="0" presId="urn:microsoft.com/office/officeart/2018/2/layout/IconLabelList"/>
    <dgm:cxn modelId="{2B547465-70D3-4355-9B84-4C89ECED1B4B}" type="presParOf" srcId="{95EA6ECA-B59F-41E1-8420-83E497D063A5}" destId="{E3EE0C25-E84E-47F8-9A06-03FD34A16186}" srcOrd="0" destOrd="0" presId="urn:microsoft.com/office/officeart/2018/2/layout/IconLabelList"/>
    <dgm:cxn modelId="{6123707D-A97F-4EA5-85D1-2666BBE79D12}" type="presParOf" srcId="{95EA6ECA-B59F-41E1-8420-83E497D063A5}" destId="{0B0B8C5F-8DC6-45D2-B16F-1DF23F231F6E}" srcOrd="1" destOrd="0" presId="urn:microsoft.com/office/officeart/2018/2/layout/IconLabelList"/>
    <dgm:cxn modelId="{C746FA99-4BC3-45EE-8916-13D02BED93F1}" type="presParOf" srcId="{95EA6ECA-B59F-41E1-8420-83E497D063A5}" destId="{64E197F2-7FEC-452E-9201-6BBDB8A10A5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01D62-9FBB-40A6-BC29-9AB113F43EE3}">
      <dsp:nvSpPr>
        <dsp:cNvPr id="0" name=""/>
        <dsp:cNvSpPr/>
      </dsp:nvSpPr>
      <dsp:spPr>
        <a:xfrm>
          <a:off x="1828118" y="384626"/>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529A0-98FD-4F0B-9E9C-9BAC8BB3EE81}">
      <dsp:nvSpPr>
        <dsp:cNvPr id="0" name=""/>
        <dsp:cNvSpPr/>
      </dsp:nvSpPr>
      <dsp:spPr>
        <a:xfrm>
          <a:off x="640118" y="279887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100000"/>
            </a:lnSpc>
            <a:spcBef>
              <a:spcPct val="0"/>
            </a:spcBef>
            <a:spcAft>
              <a:spcPct val="35000"/>
            </a:spcAft>
          </a:pPr>
          <a:r>
            <a:rPr lang="en-GB" sz="1500" kern="1200" dirty="0"/>
            <a:t>Please upload your completed wallet exercise project in the projects section tagging your partner</a:t>
          </a:r>
          <a:endParaRPr lang="en-US" sz="1500" kern="1200" dirty="0"/>
        </a:p>
      </dsp:txBody>
      <dsp:txXfrm>
        <a:off x="640118" y="2798877"/>
        <a:ext cx="4320000" cy="720000"/>
      </dsp:txXfrm>
    </dsp:sp>
    <dsp:sp modelId="{E3EE0C25-E84E-47F8-9A06-03FD34A16186}">
      <dsp:nvSpPr>
        <dsp:cNvPr id="0" name=""/>
        <dsp:cNvSpPr/>
      </dsp:nvSpPr>
      <dsp:spPr>
        <a:xfrm>
          <a:off x="6904119" y="384626"/>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197F2-7FEC-452E-9201-6BBDB8A10A53}">
      <dsp:nvSpPr>
        <dsp:cNvPr id="0" name=""/>
        <dsp:cNvSpPr/>
      </dsp:nvSpPr>
      <dsp:spPr>
        <a:xfrm>
          <a:off x="5716119" y="279887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666750">
            <a:lnSpc>
              <a:spcPct val="100000"/>
            </a:lnSpc>
            <a:spcBef>
              <a:spcPct val="0"/>
            </a:spcBef>
            <a:spcAft>
              <a:spcPct val="35000"/>
            </a:spcAft>
          </a:pPr>
          <a:r>
            <a:rPr lang="en-GB" sz="1500" kern="1200" dirty="0"/>
            <a:t>Please share your thoughts comments experiences during this work session in the Design thinking group.</a:t>
          </a:r>
          <a:endParaRPr lang="en-US" sz="1500" kern="1200" dirty="0"/>
        </a:p>
      </dsp:txBody>
      <dsp:txXfrm>
        <a:off x="5716119" y="2798877"/>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1-08-23T12:40:54.603"/>
    </inkml:context>
    <inkml:brush xml:id="br0">
      <inkml:brushProperty name="width" value="0.06667" units="cm"/>
      <inkml:brushProperty name="height" value="0.06667" units="cm"/>
      <inkml:brushProperty name="color" value="#4472C4"/>
      <inkml:brushProperty name="fitToCurve" value="1"/>
    </inkml:brush>
  </inkml:definitions>
  <inkml:traceGroup>
    <inkml:annotationXML>
      <emma:emma xmlns:emma="http://www.w3.org/2003/04/emma" version="1.0">
        <emma:interpretation id="{B361FAD6-EAA8-4931-9F55-C9461D8FF1AD}" emma:medium="tactile" emma:mode="ink">
          <msink:context xmlns:msink="http://schemas.microsoft.com/ink/2010/main" type="writingRegion" rotatedBoundingBox="22025,12174 18151,12231 18128,10704 22002,10646"/>
        </emma:interpretation>
      </emma:emma>
    </inkml:annotationXML>
    <inkml:traceGroup>
      <inkml:annotationXML>
        <emma:emma xmlns:emma="http://www.w3.org/2003/04/emma" version="1.0">
          <emma:interpretation id="{776B033F-38F8-4C3A-8A37-01857465FC15}" emma:medium="tactile" emma:mode="ink">
            <msink:context xmlns:msink="http://schemas.microsoft.com/ink/2010/main" type="paragraph" rotatedBoundingBox="22025,12174 18151,12231 18128,10704 22002,10646" alignmentLevel="1"/>
          </emma:interpretation>
        </emma:emma>
      </inkml:annotationXML>
      <inkml:traceGroup>
        <inkml:annotationXML>
          <emma:emma xmlns:emma="http://www.w3.org/2003/04/emma" version="1.0">
            <emma:interpretation id="{BFE06631-E716-4EDA-BE77-3E2B7C009122}" emma:medium="tactile" emma:mode="ink">
              <msink:context xmlns:msink="http://schemas.microsoft.com/ink/2010/main" type="line" rotatedBoundingBox="22025,12174 18151,12231 18128,10704 22002,10646"/>
            </emma:interpretation>
          </emma:emma>
        </inkml:annotationXML>
        <inkml:traceGroup>
          <inkml:annotationXML>
            <emma:emma xmlns:emma="http://www.w3.org/2003/04/emma" version="1.0">
              <emma:interpretation id="{90EC36D9-3721-48D1-B935-0694E335566C}" emma:medium="tactile" emma:mode="ink">
                <msink:context xmlns:msink="http://schemas.microsoft.com/ink/2010/main" type="inkWord" rotatedBoundingBox="22025,12174 18151,12231 18128,10704 22002,10646"/>
              </emma:interpretation>
            </emma:emma>
          </inkml:annotationXML>
          <inkml:trace contextRef="#ctx0" brushRef="#br0">1337 348 0,'-36'0'360,"-1"0"-345,0 0-15,0 0 16,0 0-16,0 0 16,1 0-16,-1 0 15,0 0-15,0-37 16,0 37-16,1 0 16,-1 0-1,0 0 1,0 0 15,0 0 0,1 0 47,-1 0-62,0 0 15,0 0-15,0 0 109,1 0-47,-1 0-62,0 0-1,0 0 1,0 0 0,0 0-1,1 0 1,-1 0 15,0 0 47,0 37 32,0 0-64,37-1-30,-36-36-16,36 37 16,0 0 31,-37-37-32,37 37 1,-37-37-1,37 37 1,-37-1 15,37 1-15,0 0 15,0 0 32,0 0-1,0 0-31,0-1-15,0 1 0,0 0-1,0 0 1,0 0 15,0-1-15,0 1-1,0 0 298,0 0-297,0 0-1,0-1-15,0 1 16,0 0-1,37-37-15,-37 37 16,0 0 0,37 0-16,-37-1 31,0 1-15,37-37-1,-37 37 1,36-37 15,-36 37-31,37-37 31,0 0 1,0 0-1,0 0-16,-1 0 1,1 0 0,0 0-16,0 0 15,0 0 17,0 0-17,-1 0 1,1 0-1,0 0 1,0 0 15,0 0-15,-1 0 15,1 0-31,0 0 16,0 0-16,0 0 15,-1 0 1,1 0 0,0 0 15,0 0 16,0 0-32,-1 0 1,1 0 0,0 0-1,0 0 1,0 0 0,0 0 15,-1 0-16,1 0-15,0 0 16,37 0-16,-1 0 16,1 0-16,-37 0 0,36 0 15,38 0-15,-38 0 16,38 0 0,-38 0-16,1 0 0,36 0 15,-36 0-15,-37 0 16,0 0-16,0 0 15,-1 0-15,1 0 16,0 0 0,0 0-1,0 0 1,-1 0-16,1 0 16,0 0-1,0 0 1,0 0-16,-1 0 15,1 0 1,0 0 0,0 0-1,0 0 17,0 0-1,-1 0 0,1 0 0,0 0 1,0 0 108,-37-37-93,0 0 0,0 0 0,0 1 31,37 36-31,-1 0 15,-36-37-62,37 37 16,0 0 15,0 0-15,-37-37-1,37 37 17,-1 0 15,1 0-32,0 0 32,0 0 16,0-37-32,-1 37 0,-36-37-15,37 0-1,0 37 17,0 0-1,-37-36 0,37 36-31,-37-37 47,37 37-47,-37-37 16,36 37-1,-36-37 1,0 0 46,0 1 16,0-1-31,0 0-31,0 0-16,0 0 16,0 1-16,0-1 15,0 0 1,0 0-1,0 0 1,0 0 15,-36 37-15,36-36 15,0-1-15,-37 0-1,37 0-15,-37 37 16,0-37-16,37 1 16,-37 36-1,37-37-15,-37 37 16,37-37-16,-36 37 31,36-37-31,-37 37 16,37-37-1,-37 37 1,0 0 15,37-36-31,-37 36 16,37-37 0,-36 37-1,-1-37 1,0 0-1,0 37 1,0-37 0,1 37 15,-1 0-15,0 0-1,0 0 1,0 0-1,1-37 1,-1 37-16,0 0 16,0 0-1,0 0-15,0 0 16,1 0-16,-1 0 16,0 0-1,0 0 1,0 0-16,1 0 15,-1 0 1,0 0-16,0 0 16,0 0-1,1 0 1,-1 0-16,0 0 16,0 0-1,0 0 16,0 0 32,1 0-32,-1 0 16,0 0-31,0 0 15,0 0 0,1 0-15,-1 0-1,37 37 1,-37-37-16,0 0 16,0 0 15,1 0 0,-1 0-15,0 0 15,0 0 16,37 37-47,-37-37 16,0 37-1,1-37-15,-1 0 16,0 37-1,0-37 1,0 0 0,1 0 15,-1 37-15,0-37-1,37 36 1,-37-36-16,37 37 15,-37-37 1,1 0-16,-1 37 16,0-37-1,0 0 1,0 37-16,0-37 16,1 37-1,-1-37 1,0 0-1,37 36-15,-37-36 32,0 0-17,1 0 79,-1 0-16,0 0-47,0 0-15,0 0 15,1 0 1,-1 0-1,0 0 0,0 0-15,0 0 15,1 0-15,-1 0-1,0 0 16,0 0-15,0 0 31,0 37-31,1-37-1,-1 37 16,0-37-15,37 37 0,-37-37-1,37 37 1,-37-37 0,1 0 15,-1 0 47,37 36-47</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9A546E-8F7F-7749-AA1C-6553481A9E58}" type="datetimeFigureOut">
              <a:rPr lang="en-GB" smtClean="0"/>
              <a:t>24/08/2021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9152C-7CAF-C949-8FA2-D8537C1E8164}" type="slidenum">
              <a:rPr lang="en-GB" smtClean="0"/>
              <a:t>‹#›</a:t>
            </a:fld>
            <a:endParaRPr lang="en-GB" dirty="0"/>
          </a:p>
        </p:txBody>
      </p:sp>
    </p:spTree>
    <p:extLst>
      <p:ext uri="{BB962C8B-B14F-4D97-AF65-F5344CB8AC3E}">
        <p14:creationId xmlns:p14="http://schemas.microsoft.com/office/powerpoint/2010/main" val="104312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5B5E1-BCBA-114F-8876-D7A1711D7895}" type="slidenum">
              <a:rPr lang="en-US" smtClean="0"/>
              <a:t>1</a:t>
            </a:fld>
            <a:endParaRPr lang="en-US" dirty="0"/>
          </a:p>
        </p:txBody>
      </p:sp>
    </p:spTree>
    <p:extLst>
      <p:ext uri="{BB962C8B-B14F-4D97-AF65-F5344CB8AC3E}">
        <p14:creationId xmlns:p14="http://schemas.microsoft.com/office/powerpoint/2010/main" val="1195623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bg1"/>
              </a:solidFill>
            </a:endParaRPr>
          </a:p>
        </p:txBody>
      </p:sp>
      <p:sp>
        <p:nvSpPr>
          <p:cNvPr id="4" name="Slide Number Placeholder 3"/>
          <p:cNvSpPr>
            <a:spLocks noGrp="1"/>
          </p:cNvSpPr>
          <p:nvPr>
            <p:ph type="sldNum" sz="quarter" idx="5"/>
          </p:nvPr>
        </p:nvSpPr>
        <p:spPr/>
        <p:txBody>
          <a:bodyPr/>
          <a:lstStyle/>
          <a:p>
            <a:fld id="{F285B5E1-BCBA-114F-8876-D7A1711D7895}" type="slidenum">
              <a:rPr lang="en-US" smtClean="0"/>
              <a:t>2</a:t>
            </a:fld>
            <a:endParaRPr lang="en-US" dirty="0"/>
          </a:p>
        </p:txBody>
      </p:sp>
    </p:spTree>
    <p:extLst>
      <p:ext uri="{BB962C8B-B14F-4D97-AF65-F5344CB8AC3E}">
        <p14:creationId xmlns:p14="http://schemas.microsoft.com/office/powerpoint/2010/main" val="143766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solidFill>
                <a:schemeClr val="bg1"/>
              </a:solidFill>
            </a:endParaRPr>
          </a:p>
        </p:txBody>
      </p:sp>
      <p:sp>
        <p:nvSpPr>
          <p:cNvPr id="4" name="Slide Number Placeholder 3"/>
          <p:cNvSpPr>
            <a:spLocks noGrp="1"/>
          </p:cNvSpPr>
          <p:nvPr>
            <p:ph type="sldNum" sz="quarter" idx="5"/>
          </p:nvPr>
        </p:nvSpPr>
        <p:spPr/>
        <p:txBody>
          <a:bodyPr/>
          <a:lstStyle/>
          <a:p>
            <a:fld id="{F285B5E1-BCBA-114F-8876-D7A1711D7895}" type="slidenum">
              <a:rPr lang="en-US" smtClean="0"/>
              <a:t>3</a:t>
            </a:fld>
            <a:endParaRPr lang="en-US" dirty="0"/>
          </a:p>
        </p:txBody>
      </p:sp>
    </p:spTree>
    <p:extLst>
      <p:ext uri="{BB962C8B-B14F-4D97-AF65-F5344CB8AC3E}">
        <p14:creationId xmlns:p14="http://schemas.microsoft.com/office/powerpoint/2010/main" val="147310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bg1"/>
              </a:solidFill>
            </a:endParaRPr>
          </a:p>
        </p:txBody>
      </p:sp>
      <p:sp>
        <p:nvSpPr>
          <p:cNvPr id="4" name="Slide Number Placeholder 3"/>
          <p:cNvSpPr>
            <a:spLocks noGrp="1"/>
          </p:cNvSpPr>
          <p:nvPr>
            <p:ph type="sldNum" sz="quarter" idx="5"/>
          </p:nvPr>
        </p:nvSpPr>
        <p:spPr/>
        <p:txBody>
          <a:bodyPr/>
          <a:lstStyle/>
          <a:p>
            <a:fld id="{F285B5E1-BCBA-114F-8876-D7A1711D7895}" type="slidenum">
              <a:rPr lang="en-US" smtClean="0"/>
              <a:t>4</a:t>
            </a:fld>
            <a:endParaRPr lang="en-US" dirty="0"/>
          </a:p>
        </p:txBody>
      </p:sp>
    </p:spTree>
    <p:extLst>
      <p:ext uri="{BB962C8B-B14F-4D97-AF65-F5344CB8AC3E}">
        <p14:creationId xmlns:p14="http://schemas.microsoft.com/office/powerpoint/2010/main" val="1373661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bg1"/>
              </a:solidFill>
            </a:endParaRPr>
          </a:p>
        </p:txBody>
      </p:sp>
      <p:sp>
        <p:nvSpPr>
          <p:cNvPr id="4" name="Slide Number Placeholder 3"/>
          <p:cNvSpPr>
            <a:spLocks noGrp="1"/>
          </p:cNvSpPr>
          <p:nvPr>
            <p:ph type="sldNum" sz="quarter" idx="5"/>
          </p:nvPr>
        </p:nvSpPr>
        <p:spPr/>
        <p:txBody>
          <a:bodyPr/>
          <a:lstStyle/>
          <a:p>
            <a:fld id="{F285B5E1-BCBA-114F-8876-D7A1711D7895}" type="slidenum">
              <a:rPr lang="en-US" smtClean="0"/>
              <a:t>5</a:t>
            </a:fld>
            <a:endParaRPr lang="en-US" dirty="0"/>
          </a:p>
        </p:txBody>
      </p:sp>
    </p:spTree>
    <p:extLst>
      <p:ext uri="{BB962C8B-B14F-4D97-AF65-F5344CB8AC3E}">
        <p14:creationId xmlns:p14="http://schemas.microsoft.com/office/powerpoint/2010/main" val="2169320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bg1"/>
              </a:solidFill>
            </a:endParaRPr>
          </a:p>
        </p:txBody>
      </p:sp>
      <p:sp>
        <p:nvSpPr>
          <p:cNvPr id="4" name="Slide Number Placeholder 3"/>
          <p:cNvSpPr>
            <a:spLocks noGrp="1"/>
          </p:cNvSpPr>
          <p:nvPr>
            <p:ph type="sldNum" sz="quarter" idx="5"/>
          </p:nvPr>
        </p:nvSpPr>
        <p:spPr/>
        <p:txBody>
          <a:bodyPr/>
          <a:lstStyle/>
          <a:p>
            <a:fld id="{F285B5E1-BCBA-114F-8876-D7A1711D7895}" type="slidenum">
              <a:rPr lang="en-US" smtClean="0"/>
              <a:t>6</a:t>
            </a:fld>
            <a:endParaRPr lang="en-US" dirty="0"/>
          </a:p>
        </p:txBody>
      </p:sp>
    </p:spTree>
    <p:extLst>
      <p:ext uri="{BB962C8B-B14F-4D97-AF65-F5344CB8AC3E}">
        <p14:creationId xmlns:p14="http://schemas.microsoft.com/office/powerpoint/2010/main" val="4108078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bg1"/>
              </a:solidFill>
            </a:endParaRPr>
          </a:p>
        </p:txBody>
      </p:sp>
      <p:sp>
        <p:nvSpPr>
          <p:cNvPr id="4" name="Slide Number Placeholder 3"/>
          <p:cNvSpPr>
            <a:spLocks noGrp="1"/>
          </p:cNvSpPr>
          <p:nvPr>
            <p:ph type="sldNum" sz="quarter" idx="5"/>
          </p:nvPr>
        </p:nvSpPr>
        <p:spPr/>
        <p:txBody>
          <a:bodyPr/>
          <a:lstStyle/>
          <a:p>
            <a:fld id="{F285B5E1-BCBA-114F-8876-D7A1711D7895}" type="slidenum">
              <a:rPr lang="en-US" smtClean="0"/>
              <a:t>7</a:t>
            </a:fld>
            <a:endParaRPr lang="en-US" dirty="0"/>
          </a:p>
        </p:txBody>
      </p:sp>
    </p:spTree>
    <p:extLst>
      <p:ext uri="{BB962C8B-B14F-4D97-AF65-F5344CB8AC3E}">
        <p14:creationId xmlns:p14="http://schemas.microsoft.com/office/powerpoint/2010/main" val="34466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chemeClr val="bg1"/>
              </a:solidFill>
            </a:endParaRPr>
          </a:p>
        </p:txBody>
      </p:sp>
      <p:sp>
        <p:nvSpPr>
          <p:cNvPr id="4" name="Slide Number Placeholder 3"/>
          <p:cNvSpPr>
            <a:spLocks noGrp="1"/>
          </p:cNvSpPr>
          <p:nvPr>
            <p:ph type="sldNum" sz="quarter" idx="5"/>
          </p:nvPr>
        </p:nvSpPr>
        <p:spPr/>
        <p:txBody>
          <a:bodyPr/>
          <a:lstStyle/>
          <a:p>
            <a:fld id="{F285B5E1-BCBA-114F-8876-D7A1711D7895}" type="slidenum">
              <a:rPr lang="en-US" smtClean="0"/>
              <a:t>8</a:t>
            </a:fld>
            <a:endParaRPr lang="en-US" dirty="0"/>
          </a:p>
        </p:txBody>
      </p:sp>
    </p:spTree>
    <p:extLst>
      <p:ext uri="{BB962C8B-B14F-4D97-AF65-F5344CB8AC3E}">
        <p14:creationId xmlns:p14="http://schemas.microsoft.com/office/powerpoint/2010/main" val="37542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453BEF-EE04-AA46-92C4-66FF08DD359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xmlns="" id="{23139289-2F70-544D-AFBE-2356A9968C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xmlns="" id="{321700D7-9021-344C-9403-95645C334CD0}"/>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5" name="Footer Placeholder 4">
            <a:extLst>
              <a:ext uri="{FF2B5EF4-FFF2-40B4-BE49-F238E27FC236}">
                <a16:creationId xmlns:a16="http://schemas.microsoft.com/office/drawing/2014/main" xmlns="" id="{86818E18-DF86-8F49-B6F5-8DDDC69145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AE444693-AEE9-0848-B979-A2BABAAD0A09}"/>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4206597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C2DE52-2AB2-4F42-911E-E0FAE8E3C63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xmlns="" id="{A2CEDDA7-DAE4-C84C-AF17-2CA4DA626C5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7ADF95AD-2FB5-7149-9BAD-E202ABA1DE3C}"/>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5" name="Footer Placeholder 4">
            <a:extLst>
              <a:ext uri="{FF2B5EF4-FFF2-40B4-BE49-F238E27FC236}">
                <a16:creationId xmlns:a16="http://schemas.microsoft.com/office/drawing/2014/main" xmlns="" id="{5416E1B8-D092-1C45-B4B0-6767B191611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4F5DED2B-D84B-574B-ADD2-C47A9F11E954}"/>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165766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F2C5A50-5DEF-8C4A-9AFE-3407F970E1B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xmlns="" id="{523981BF-52A4-0E45-B4C0-C1F527FA62D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8E8BC05B-A48D-2F4C-BF6A-BEC24803AA42}"/>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5" name="Footer Placeholder 4">
            <a:extLst>
              <a:ext uri="{FF2B5EF4-FFF2-40B4-BE49-F238E27FC236}">
                <a16:creationId xmlns:a16="http://schemas.microsoft.com/office/drawing/2014/main" xmlns="" id="{55EDB072-6F42-0F40-A08A-915594C7F5E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3E8B04CD-736F-AC4C-B92C-AB7F278688C1}"/>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1782288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11EF6A-B8F8-4B41-9420-15B3E008DB5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1D3FCF64-D422-2A46-A3C1-A825A81C386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DAC5D6E4-06AA-774C-B26C-4B1F9592F981}"/>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5" name="Footer Placeholder 4">
            <a:extLst>
              <a:ext uri="{FF2B5EF4-FFF2-40B4-BE49-F238E27FC236}">
                <a16:creationId xmlns:a16="http://schemas.microsoft.com/office/drawing/2014/main" xmlns="" id="{994E754D-E980-2E45-A6E0-47693F6545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90B6EC40-7A08-3D44-968A-7906BFA46B2B}"/>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346897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E1F7E1-A19A-AA44-A877-312410A0B23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xmlns="" id="{44E70118-4956-3549-8AD0-2B8240BF8B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113FC7BD-D230-1B4E-A33C-B892D63DFED4}"/>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5" name="Footer Placeholder 4">
            <a:extLst>
              <a:ext uri="{FF2B5EF4-FFF2-40B4-BE49-F238E27FC236}">
                <a16:creationId xmlns:a16="http://schemas.microsoft.com/office/drawing/2014/main" xmlns="" id="{666D9273-B2B1-FF48-9FA3-716F5B91D81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xmlns="" id="{153AD0EB-D8CA-A54A-91E6-40FE72A128FB}"/>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374066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5B518E-3ACF-364A-B5BD-A9FCC567A5E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CD1BDC2B-1A78-0E4A-B426-2FB1E883B0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xmlns="" id="{BC9B4513-75EF-8743-90C4-A81A801DB9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xmlns="" id="{F1BDF94E-D8EF-A041-8541-5AC229C946AC}"/>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6" name="Footer Placeholder 5">
            <a:extLst>
              <a:ext uri="{FF2B5EF4-FFF2-40B4-BE49-F238E27FC236}">
                <a16:creationId xmlns:a16="http://schemas.microsoft.com/office/drawing/2014/main" xmlns="" id="{BB7DB935-6421-A846-8257-410BE227C0E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xmlns="" id="{B28B4A34-9E9D-F840-88A7-0D730BD11688}"/>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194601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FB1A3-9B75-2D49-908C-482A380D5D0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xmlns="" id="{556794D2-2260-DE44-A5F8-D7AF75608F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FDB84434-3070-C743-9139-917DA83E1A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xmlns="" id="{ABE55A46-2774-7341-A274-3F13514B37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7BE46BEF-85BF-8243-B02F-8BE77F1E37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xmlns="" id="{187A5B3A-C574-CB4D-93E9-597407CFAE8D}"/>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8" name="Footer Placeholder 7">
            <a:extLst>
              <a:ext uri="{FF2B5EF4-FFF2-40B4-BE49-F238E27FC236}">
                <a16:creationId xmlns:a16="http://schemas.microsoft.com/office/drawing/2014/main" xmlns="" id="{E4B3C5C6-10C6-8F40-814F-8AE17ED8D2C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xmlns="" id="{09D8C0FA-737E-724F-B30E-FD1873390259}"/>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378330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5851F-6D84-3E45-8BAA-D6F653F43CC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xmlns="" id="{41FF717B-E07E-F040-B617-6ED367F05DC5}"/>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4" name="Footer Placeholder 3">
            <a:extLst>
              <a:ext uri="{FF2B5EF4-FFF2-40B4-BE49-F238E27FC236}">
                <a16:creationId xmlns:a16="http://schemas.microsoft.com/office/drawing/2014/main" xmlns="" id="{6B2FA1E9-F17B-2942-ADFB-BB39BF61E34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xmlns="" id="{092EDBD1-82EE-B84E-9B42-55B34A5785A3}"/>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2215905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C5B715F-D17D-A046-A620-069BC9BA6143}"/>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3" name="Footer Placeholder 2">
            <a:extLst>
              <a:ext uri="{FF2B5EF4-FFF2-40B4-BE49-F238E27FC236}">
                <a16:creationId xmlns:a16="http://schemas.microsoft.com/office/drawing/2014/main" xmlns="" id="{3E692428-65F4-974F-A3B1-62FDB6106E7A}"/>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xmlns="" id="{BAD7856A-CC68-D94C-82FB-C7586C885195}"/>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942149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A1A22-AA06-E845-8EE4-4C962DE516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xmlns="" id="{C662E836-1F98-5B4C-997C-68F49AF9D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xmlns="" id="{0F313967-9F9A-224F-B5E8-1BBCF7F757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30758D74-B031-ED49-9567-B71220EE8E1B}"/>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6" name="Footer Placeholder 5">
            <a:extLst>
              <a:ext uri="{FF2B5EF4-FFF2-40B4-BE49-F238E27FC236}">
                <a16:creationId xmlns:a16="http://schemas.microsoft.com/office/drawing/2014/main" xmlns="" id="{9B51C051-A133-D847-A18B-F462D04866D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xmlns="" id="{00E67115-9AE3-DA44-9C3C-127127CBA31C}"/>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113574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2F22A8-FF05-094C-B77C-E9F88F62A2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xmlns="" id="{FE905035-FDBF-3540-8958-70E06BFCA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xmlns="" id="{5674F865-7942-D245-A1C0-4802F5337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4DC48E1C-01BB-BC48-A0E0-92CC4AEA8F12}"/>
              </a:ext>
            </a:extLst>
          </p:cNvPr>
          <p:cNvSpPr>
            <a:spLocks noGrp="1"/>
          </p:cNvSpPr>
          <p:nvPr>
            <p:ph type="dt" sz="half" idx="10"/>
          </p:nvPr>
        </p:nvSpPr>
        <p:spPr/>
        <p:txBody>
          <a:bodyPr/>
          <a:lstStyle/>
          <a:p>
            <a:fld id="{9E20E353-0884-8940-AEC5-0C0A91CF922F}" type="datetimeFigureOut">
              <a:rPr lang="en-GB" smtClean="0"/>
              <a:t>24/08/2021</a:t>
            </a:fld>
            <a:endParaRPr lang="en-GB" dirty="0"/>
          </a:p>
        </p:txBody>
      </p:sp>
      <p:sp>
        <p:nvSpPr>
          <p:cNvPr id="6" name="Footer Placeholder 5">
            <a:extLst>
              <a:ext uri="{FF2B5EF4-FFF2-40B4-BE49-F238E27FC236}">
                <a16:creationId xmlns:a16="http://schemas.microsoft.com/office/drawing/2014/main" xmlns="" id="{EAA4AE6A-B11C-3C45-BB70-19698589EEF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xmlns="" id="{4FBD22D9-C337-7942-A6C4-B717CCD02084}"/>
              </a:ext>
            </a:extLst>
          </p:cNvPr>
          <p:cNvSpPr>
            <a:spLocks noGrp="1"/>
          </p:cNvSpPr>
          <p:nvPr>
            <p:ph type="sldNum" sz="quarter" idx="12"/>
          </p:nvPr>
        </p:nvSpPr>
        <p:spPr/>
        <p:txBody>
          <a:bodyPr/>
          <a:lstStyle/>
          <a:p>
            <a:fld id="{2D26362D-4B23-2B48-8A83-03FCE2688E52}" type="slidenum">
              <a:rPr lang="en-GB" smtClean="0"/>
              <a:t>‹#›</a:t>
            </a:fld>
            <a:endParaRPr lang="en-GB" dirty="0"/>
          </a:p>
        </p:txBody>
      </p:sp>
    </p:spTree>
    <p:extLst>
      <p:ext uri="{BB962C8B-B14F-4D97-AF65-F5344CB8AC3E}">
        <p14:creationId xmlns:p14="http://schemas.microsoft.com/office/powerpoint/2010/main" val="322390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FA10A1-56C5-8B41-B28C-5056AF499B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xmlns="" id="{F732BE2B-6374-0F41-B6AF-CEC3DEC05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24A5DB4B-AA64-DD43-B76C-E17370050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0E353-0884-8940-AEC5-0C0A91CF922F}" type="datetimeFigureOut">
              <a:rPr lang="en-GB" smtClean="0"/>
              <a:t>24/08/2021</a:t>
            </a:fld>
            <a:endParaRPr lang="en-GB" dirty="0"/>
          </a:p>
        </p:txBody>
      </p:sp>
      <p:sp>
        <p:nvSpPr>
          <p:cNvPr id="5" name="Footer Placeholder 4">
            <a:extLst>
              <a:ext uri="{FF2B5EF4-FFF2-40B4-BE49-F238E27FC236}">
                <a16:creationId xmlns:a16="http://schemas.microsoft.com/office/drawing/2014/main" xmlns="" id="{A378CFD2-F32D-DC43-BAB6-4C9131B1C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xmlns="" id="{9B23994A-149D-F641-A50D-070D9403A4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6362D-4B23-2B48-8A83-03FCE2688E52}" type="slidenum">
              <a:rPr lang="en-GB" smtClean="0"/>
              <a:t>‹#›</a:t>
            </a:fld>
            <a:endParaRPr lang="en-GB" dirty="0"/>
          </a:p>
        </p:txBody>
      </p:sp>
    </p:spTree>
    <p:extLst>
      <p:ext uri="{BB962C8B-B14F-4D97-AF65-F5344CB8AC3E}">
        <p14:creationId xmlns:p14="http://schemas.microsoft.com/office/powerpoint/2010/main" val="3118907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rson, standing, screenshot&#10;&#10;Description automatically generated">
            <a:extLst>
              <a:ext uri="{FF2B5EF4-FFF2-40B4-BE49-F238E27FC236}">
                <a16:creationId xmlns:a16="http://schemas.microsoft.com/office/drawing/2014/main" xmlns="" id="{379A019D-D10A-354C-8A8C-133FFB51D93E}"/>
              </a:ext>
            </a:extLst>
          </p:cNvPr>
          <p:cNvPicPr>
            <a:picLocks noChangeAspect="1"/>
          </p:cNvPicPr>
          <p:nvPr/>
        </p:nvPicPr>
        <p:blipFill>
          <a:blip r:embed="rId3"/>
          <a:stretch>
            <a:fillRect/>
          </a:stretch>
        </p:blipFill>
        <p:spPr>
          <a:xfrm>
            <a:off x="1" y="-306137"/>
            <a:ext cx="12416588" cy="7164137"/>
          </a:xfrm>
          <a:prstGeom prst="rect">
            <a:avLst/>
          </a:prstGeom>
        </p:spPr>
      </p:pic>
      <p:grpSp>
        <p:nvGrpSpPr>
          <p:cNvPr id="16" name="Group 15">
            <a:extLst>
              <a:ext uri="{FF2B5EF4-FFF2-40B4-BE49-F238E27FC236}">
                <a16:creationId xmlns:a16="http://schemas.microsoft.com/office/drawing/2014/main" xmlns="" id="{8432CCCD-40C8-6D4E-97C5-AB7386E522EC}"/>
              </a:ext>
            </a:extLst>
          </p:cNvPr>
          <p:cNvGrpSpPr/>
          <p:nvPr/>
        </p:nvGrpSpPr>
        <p:grpSpPr>
          <a:xfrm>
            <a:off x="3150770" y="673815"/>
            <a:ext cx="6101514" cy="5192712"/>
            <a:chOff x="3150770" y="673815"/>
            <a:chExt cx="6101514" cy="5192712"/>
          </a:xfrm>
        </p:grpSpPr>
        <p:sp>
          <p:nvSpPr>
            <p:cNvPr id="15" name="Rounded Rectangle 14">
              <a:extLst>
                <a:ext uri="{FF2B5EF4-FFF2-40B4-BE49-F238E27FC236}">
                  <a16:creationId xmlns:a16="http://schemas.microsoft.com/office/drawing/2014/main" xmlns="" id="{22F0C866-6BAF-B44D-B8B0-1E7AE6C5BFAF}"/>
                </a:ext>
              </a:extLst>
            </p:cNvPr>
            <p:cNvSpPr/>
            <p:nvPr/>
          </p:nvSpPr>
          <p:spPr>
            <a:xfrm>
              <a:off x="3150770" y="673815"/>
              <a:ext cx="6101514" cy="5192712"/>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PT Sans" panose="020B0503020203020204" pitchFamily="34" charset="77"/>
              </a:endParaRPr>
            </a:p>
            <a:p>
              <a:pPr algn="ctr"/>
              <a:endParaRPr lang="en-US" sz="5400" dirty="0">
                <a:solidFill>
                  <a:schemeClr val="tx1"/>
                </a:solidFill>
                <a:latin typeface="PT Sans" panose="020B0503020203020204" pitchFamily="34" charset="77"/>
              </a:endParaRPr>
            </a:p>
            <a:p>
              <a:pPr algn="ctr"/>
              <a:endParaRPr lang="en-US" sz="5400" dirty="0">
                <a:solidFill>
                  <a:schemeClr val="tx1"/>
                </a:solidFill>
                <a:latin typeface="PT Sans" panose="020B0503020203020204" pitchFamily="34" charset="77"/>
              </a:endParaRPr>
            </a:p>
            <a:p>
              <a:pPr algn="ctr"/>
              <a:r>
                <a:rPr lang="en-US" sz="6000" dirty="0">
                  <a:solidFill>
                    <a:schemeClr val="tx1"/>
                  </a:solidFill>
                  <a:latin typeface="PT Sans" panose="020B0503020203020204" pitchFamily="34" charset="77"/>
                </a:rPr>
                <a:t>Practical Exercise</a:t>
              </a:r>
            </a:p>
          </p:txBody>
        </p:sp>
        <p:pic>
          <p:nvPicPr>
            <p:cNvPr id="14" name="Picture 13" descr="Logo&#10;&#10;Description automatically generated with medium confidence">
              <a:extLst>
                <a:ext uri="{FF2B5EF4-FFF2-40B4-BE49-F238E27FC236}">
                  <a16:creationId xmlns:a16="http://schemas.microsoft.com/office/drawing/2014/main" xmlns="" id="{34FEB762-B4E6-FD4E-BD42-56277BDEDE24}"/>
                </a:ext>
              </a:extLst>
            </p:cNvPr>
            <p:cNvPicPr>
              <a:picLocks noChangeAspect="1"/>
            </p:cNvPicPr>
            <p:nvPr/>
          </p:nvPicPr>
          <p:blipFill>
            <a:blip r:embed="rId4"/>
            <a:stretch>
              <a:fillRect/>
            </a:stretch>
          </p:blipFill>
          <p:spPr>
            <a:xfrm>
              <a:off x="4259179" y="673815"/>
              <a:ext cx="3898231" cy="2820522"/>
            </a:xfrm>
            <a:prstGeom prst="rect">
              <a:avLst/>
            </a:prstGeom>
          </p:spPr>
        </p:pic>
      </p:grpSp>
    </p:spTree>
    <p:extLst>
      <p:ext uri="{BB962C8B-B14F-4D97-AF65-F5344CB8AC3E}">
        <p14:creationId xmlns:p14="http://schemas.microsoft.com/office/powerpoint/2010/main" val="3656765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D040A8A-8286-D24D-A130-597B68F1B57D}"/>
              </a:ext>
            </a:extLst>
          </p:cNvPr>
          <p:cNvSpPr/>
          <p:nvPr/>
        </p:nvSpPr>
        <p:spPr>
          <a:xfrm>
            <a:off x="0" y="0"/>
            <a:ext cx="12192000" cy="7290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Title 6">
            <a:extLst>
              <a:ext uri="{FF2B5EF4-FFF2-40B4-BE49-F238E27FC236}">
                <a16:creationId xmlns:a16="http://schemas.microsoft.com/office/drawing/2014/main" xmlns="" id="{D9391B11-CA90-0C41-9A07-A3853573D10D}"/>
              </a:ext>
            </a:extLst>
          </p:cNvPr>
          <p:cNvSpPr>
            <a:spLocks noGrp="1"/>
          </p:cNvSpPr>
          <p:nvPr>
            <p:ph type="title"/>
          </p:nvPr>
        </p:nvSpPr>
        <p:spPr>
          <a:xfrm>
            <a:off x="0" y="0"/>
            <a:ext cx="12192000" cy="729049"/>
          </a:xfrm>
        </p:spPr>
        <p:txBody>
          <a:bodyPr/>
          <a:lstStyle/>
          <a:p>
            <a:r>
              <a:rPr lang="en-GB" dirty="0">
                <a:solidFill>
                  <a:schemeClr val="bg1"/>
                </a:solidFill>
              </a:rPr>
              <a:t> Design your Ideal Wallet</a:t>
            </a:r>
          </a:p>
        </p:txBody>
      </p:sp>
      <p:sp>
        <p:nvSpPr>
          <p:cNvPr id="2" name="Rounded Rectangle 1">
            <a:extLst>
              <a:ext uri="{FF2B5EF4-FFF2-40B4-BE49-F238E27FC236}">
                <a16:creationId xmlns:a16="http://schemas.microsoft.com/office/drawing/2014/main" xmlns="" id="{C33FDD38-2A99-344F-AC2B-589E9E4E25ED}"/>
              </a:ext>
            </a:extLst>
          </p:cNvPr>
          <p:cNvSpPr/>
          <p:nvPr/>
        </p:nvSpPr>
        <p:spPr>
          <a:xfrm>
            <a:off x="262708" y="1458098"/>
            <a:ext cx="11666583" cy="5066270"/>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xmlns="" id="{14ED6BC2-5002-3A4D-89EF-A82A0EB8A4F6}"/>
              </a:ext>
            </a:extLst>
          </p:cNvPr>
          <p:cNvSpPr txBox="1"/>
          <p:nvPr/>
        </p:nvSpPr>
        <p:spPr>
          <a:xfrm>
            <a:off x="262708" y="729049"/>
            <a:ext cx="10722890" cy="646331"/>
          </a:xfrm>
          <a:prstGeom prst="rect">
            <a:avLst/>
          </a:prstGeom>
          <a:noFill/>
        </p:spPr>
        <p:txBody>
          <a:bodyPr wrap="square" rtlCol="0">
            <a:spAutoFit/>
          </a:bodyPr>
          <a:lstStyle/>
          <a:p>
            <a:r>
              <a:rPr lang="en-GB" dirty="0"/>
              <a:t>Draw you ideal wallet in this block you have 5 min – Please take a photo and insert in the </a:t>
            </a:r>
            <a:r>
              <a:rPr lang="en-GB" dirty="0" smtClean="0"/>
              <a:t>PowerPoint </a:t>
            </a:r>
            <a:r>
              <a:rPr lang="en-GB" dirty="0"/>
              <a:t>deck provided which you will upload later under your Wallet project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36" y="1920581"/>
            <a:ext cx="4784855" cy="35790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652" y="1920581"/>
            <a:ext cx="5042964" cy="3579071"/>
          </a:xfrm>
          <a:prstGeom prst="rect">
            <a:avLst/>
          </a:prstGeom>
        </p:spPr>
      </p:pic>
    </p:spTree>
    <p:extLst>
      <p:ext uri="{BB962C8B-B14F-4D97-AF65-F5344CB8AC3E}">
        <p14:creationId xmlns:p14="http://schemas.microsoft.com/office/powerpoint/2010/main" val="1659093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D040A8A-8286-D24D-A130-597B68F1B57D}"/>
              </a:ext>
            </a:extLst>
          </p:cNvPr>
          <p:cNvSpPr/>
          <p:nvPr/>
        </p:nvSpPr>
        <p:spPr>
          <a:xfrm>
            <a:off x="0" y="0"/>
            <a:ext cx="12192000" cy="7290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Title 6">
            <a:extLst>
              <a:ext uri="{FF2B5EF4-FFF2-40B4-BE49-F238E27FC236}">
                <a16:creationId xmlns:a16="http://schemas.microsoft.com/office/drawing/2014/main" xmlns="" id="{D9391B11-CA90-0C41-9A07-A3853573D10D}"/>
              </a:ext>
            </a:extLst>
          </p:cNvPr>
          <p:cNvSpPr>
            <a:spLocks noGrp="1"/>
          </p:cNvSpPr>
          <p:nvPr>
            <p:ph type="title"/>
          </p:nvPr>
        </p:nvSpPr>
        <p:spPr>
          <a:xfrm>
            <a:off x="0" y="0"/>
            <a:ext cx="12192000" cy="729049"/>
          </a:xfrm>
        </p:spPr>
        <p:txBody>
          <a:bodyPr/>
          <a:lstStyle/>
          <a:p>
            <a:r>
              <a:rPr lang="en-GB" dirty="0">
                <a:solidFill>
                  <a:schemeClr val="bg1"/>
                </a:solidFill>
              </a:rPr>
              <a:t> Empathy – Identify a partner and Engage</a:t>
            </a:r>
          </a:p>
        </p:txBody>
      </p:sp>
      <p:sp>
        <p:nvSpPr>
          <p:cNvPr id="2" name="Rounded Rectangle 1">
            <a:extLst>
              <a:ext uri="{FF2B5EF4-FFF2-40B4-BE49-F238E27FC236}">
                <a16:creationId xmlns:a16="http://schemas.microsoft.com/office/drawing/2014/main" xmlns="" id="{C33FDD38-2A99-344F-AC2B-589E9E4E25ED}"/>
              </a:ext>
            </a:extLst>
          </p:cNvPr>
          <p:cNvSpPr/>
          <p:nvPr/>
        </p:nvSpPr>
        <p:spPr>
          <a:xfrm>
            <a:off x="236203" y="1430600"/>
            <a:ext cx="5484088" cy="5276334"/>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xmlns="" id="{14ED6BC2-5002-3A4D-89EF-A82A0EB8A4F6}"/>
              </a:ext>
            </a:extLst>
          </p:cNvPr>
          <p:cNvSpPr txBox="1"/>
          <p:nvPr/>
        </p:nvSpPr>
        <p:spPr>
          <a:xfrm>
            <a:off x="579865" y="882653"/>
            <a:ext cx="5310189" cy="369332"/>
          </a:xfrm>
          <a:prstGeom prst="rect">
            <a:avLst/>
          </a:prstGeom>
          <a:noFill/>
        </p:spPr>
        <p:txBody>
          <a:bodyPr wrap="square" rtlCol="0">
            <a:spAutoFit/>
          </a:bodyPr>
          <a:lstStyle/>
          <a:p>
            <a:r>
              <a:rPr lang="en-GB" dirty="0"/>
              <a:t>Interview your partner you each have - 5 min</a:t>
            </a:r>
          </a:p>
        </p:txBody>
      </p:sp>
      <p:sp>
        <p:nvSpPr>
          <p:cNvPr id="6" name="Rounded Rectangle 5">
            <a:extLst>
              <a:ext uri="{FF2B5EF4-FFF2-40B4-BE49-F238E27FC236}">
                <a16:creationId xmlns:a16="http://schemas.microsoft.com/office/drawing/2014/main" xmlns="" id="{3C446C39-203A-4746-8564-8619BD994B7C}"/>
              </a:ext>
            </a:extLst>
          </p:cNvPr>
          <p:cNvSpPr/>
          <p:nvPr/>
        </p:nvSpPr>
        <p:spPr>
          <a:xfrm>
            <a:off x="6271307" y="1458097"/>
            <a:ext cx="5484087" cy="5276333"/>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xmlns="" id="{4D18276B-4E72-5843-9DA4-112785725B74}"/>
              </a:ext>
            </a:extLst>
          </p:cNvPr>
          <p:cNvSpPr txBox="1"/>
          <p:nvPr/>
        </p:nvSpPr>
        <p:spPr>
          <a:xfrm>
            <a:off x="6301947" y="744154"/>
            <a:ext cx="5745892" cy="646331"/>
          </a:xfrm>
          <a:prstGeom prst="rect">
            <a:avLst/>
          </a:prstGeom>
          <a:noFill/>
        </p:spPr>
        <p:txBody>
          <a:bodyPr wrap="square" rtlCol="0">
            <a:spAutoFit/>
          </a:bodyPr>
          <a:lstStyle/>
          <a:p>
            <a:r>
              <a:rPr lang="en-GB" dirty="0"/>
              <a:t>Dig Deeper – Considering what you learned really try to dig into your partners feelings and motivations - 5 min each</a:t>
            </a:r>
          </a:p>
        </p:txBody>
      </p:sp>
      <p:sp>
        <p:nvSpPr>
          <p:cNvPr id="3" name="TextBox 2">
            <a:extLst>
              <a:ext uri="{FF2B5EF4-FFF2-40B4-BE49-F238E27FC236}">
                <a16:creationId xmlns:a16="http://schemas.microsoft.com/office/drawing/2014/main" xmlns="" id="{CF90C1CE-4E0C-CA42-AB20-77C72C266439}"/>
              </a:ext>
            </a:extLst>
          </p:cNvPr>
          <p:cNvSpPr txBox="1"/>
          <p:nvPr/>
        </p:nvSpPr>
        <p:spPr>
          <a:xfrm>
            <a:off x="889685" y="1458098"/>
            <a:ext cx="3089189" cy="338554"/>
          </a:xfrm>
          <a:prstGeom prst="rect">
            <a:avLst/>
          </a:prstGeom>
          <a:noFill/>
        </p:spPr>
        <p:txBody>
          <a:bodyPr wrap="square" rtlCol="0">
            <a:spAutoFit/>
          </a:bodyPr>
          <a:lstStyle/>
          <a:p>
            <a:r>
              <a:rPr lang="en-GB" sz="1600" dirty="0"/>
              <a:t>Notes from first interview</a:t>
            </a:r>
          </a:p>
        </p:txBody>
      </p:sp>
      <p:sp>
        <p:nvSpPr>
          <p:cNvPr id="10" name="TextBox 9">
            <a:extLst>
              <a:ext uri="{FF2B5EF4-FFF2-40B4-BE49-F238E27FC236}">
                <a16:creationId xmlns:a16="http://schemas.microsoft.com/office/drawing/2014/main" xmlns="" id="{9275AC06-A829-AE49-832C-D6FFE10E1D74}"/>
              </a:ext>
            </a:extLst>
          </p:cNvPr>
          <p:cNvSpPr txBox="1"/>
          <p:nvPr/>
        </p:nvSpPr>
        <p:spPr>
          <a:xfrm>
            <a:off x="6985685" y="1486764"/>
            <a:ext cx="3089189" cy="338554"/>
          </a:xfrm>
          <a:prstGeom prst="rect">
            <a:avLst/>
          </a:prstGeom>
          <a:noFill/>
        </p:spPr>
        <p:txBody>
          <a:bodyPr wrap="square" rtlCol="0">
            <a:spAutoFit/>
          </a:bodyPr>
          <a:lstStyle/>
          <a:p>
            <a:r>
              <a:rPr lang="en-GB" sz="1600" dirty="0"/>
              <a:t>Notes from second interview</a:t>
            </a:r>
          </a:p>
        </p:txBody>
      </p:sp>
      <p:sp>
        <p:nvSpPr>
          <p:cNvPr id="11" name="Rectangle 10"/>
          <p:cNvSpPr/>
          <p:nvPr/>
        </p:nvSpPr>
        <p:spPr>
          <a:xfrm>
            <a:off x="568780" y="2104647"/>
            <a:ext cx="5039713" cy="3139321"/>
          </a:xfrm>
          <a:prstGeom prst="rect">
            <a:avLst/>
          </a:prstGeom>
        </p:spPr>
        <p:txBody>
          <a:bodyPr wrap="none">
            <a:spAutoFit/>
          </a:bodyPr>
          <a:lstStyle/>
          <a:p>
            <a:pPr marL="285750" indent="-285750">
              <a:lnSpc>
                <a:spcPct val="250000"/>
              </a:lnSpc>
              <a:buFont typeface="Arial" panose="020B0604020202020204" pitchFamily="34" charset="0"/>
              <a:buChar char="•"/>
            </a:pPr>
            <a:r>
              <a:rPr lang="en-ZA" dirty="0" smtClean="0"/>
              <a:t>A Wallet that feels good in the hands</a:t>
            </a:r>
          </a:p>
          <a:p>
            <a:pPr marL="285750" indent="-285750">
              <a:lnSpc>
                <a:spcPct val="250000"/>
              </a:lnSpc>
              <a:buFont typeface="Arial" panose="020B0604020202020204" pitchFamily="34" charset="0"/>
              <a:buChar char="•"/>
            </a:pPr>
            <a:r>
              <a:rPr lang="en-ZA" dirty="0" smtClean="0"/>
              <a:t>A thin stylish &amp; one of a kind type of wallet</a:t>
            </a:r>
          </a:p>
          <a:p>
            <a:pPr marL="285750" indent="-285750">
              <a:lnSpc>
                <a:spcPct val="250000"/>
              </a:lnSpc>
              <a:buFont typeface="Arial" panose="020B0604020202020204" pitchFamily="34" charset="0"/>
              <a:buChar char="•"/>
            </a:pPr>
            <a:r>
              <a:rPr lang="en-ZA" dirty="0" smtClean="0"/>
              <a:t>One that has a mini screen inside able to display </a:t>
            </a:r>
          </a:p>
          <a:p>
            <a:r>
              <a:rPr lang="en-ZA" dirty="0"/>
              <a:t> </a:t>
            </a:r>
            <a:r>
              <a:rPr lang="en-ZA" dirty="0" smtClean="0"/>
              <a:t>     time</a:t>
            </a:r>
          </a:p>
          <a:p>
            <a:pPr marL="285750" indent="-285750">
              <a:lnSpc>
                <a:spcPct val="250000"/>
              </a:lnSpc>
              <a:buFont typeface="Arial" panose="020B0604020202020204" pitchFamily="34" charset="0"/>
              <a:buChar char="•"/>
            </a:pPr>
            <a:r>
              <a:rPr lang="en-ZA" dirty="0" smtClean="0"/>
              <a:t>One that’s small but can fit all of my cards </a:t>
            </a:r>
            <a:endParaRPr lang="en-ZA" dirty="0"/>
          </a:p>
        </p:txBody>
      </p:sp>
      <p:sp>
        <p:nvSpPr>
          <p:cNvPr id="12" name="Rectangle 11"/>
          <p:cNvSpPr/>
          <p:nvPr/>
        </p:nvSpPr>
        <p:spPr>
          <a:xfrm>
            <a:off x="6688626" y="2185034"/>
            <a:ext cx="4920278" cy="2862322"/>
          </a:xfrm>
          <a:prstGeom prst="rect">
            <a:avLst/>
          </a:prstGeom>
        </p:spPr>
        <p:txBody>
          <a:bodyPr wrap="square">
            <a:spAutoFit/>
          </a:bodyPr>
          <a:lstStyle/>
          <a:p>
            <a:pPr marL="285750" indent="-285750">
              <a:lnSpc>
                <a:spcPct val="200000"/>
              </a:lnSpc>
              <a:buFont typeface="Arial" panose="020B0604020202020204" pitchFamily="34" charset="0"/>
              <a:buChar char="•"/>
            </a:pPr>
            <a:r>
              <a:rPr lang="en-US" dirty="0"/>
              <a:t>A wallet that’s able to fit in a small </a:t>
            </a:r>
            <a:r>
              <a:rPr lang="en-US" dirty="0" smtClean="0"/>
              <a:t>pocket</a:t>
            </a:r>
          </a:p>
          <a:p>
            <a:pPr marL="285750" indent="-285750">
              <a:lnSpc>
                <a:spcPct val="200000"/>
              </a:lnSpc>
              <a:buFont typeface="Arial" panose="020B0604020202020204" pitchFamily="34" charset="0"/>
              <a:buChar char="•"/>
            </a:pPr>
            <a:r>
              <a:rPr lang="en-US" dirty="0" smtClean="0"/>
              <a:t>One that has that luxury feel and look to it</a:t>
            </a:r>
          </a:p>
          <a:p>
            <a:pPr marL="285750" indent="-285750">
              <a:lnSpc>
                <a:spcPct val="200000"/>
              </a:lnSpc>
              <a:buFont typeface="Arial" panose="020B0604020202020204" pitchFamily="34" charset="0"/>
              <a:buChar char="•"/>
            </a:pPr>
            <a:r>
              <a:rPr lang="en-US" dirty="0" smtClean="0"/>
              <a:t>One I can track and sync my phone with</a:t>
            </a:r>
          </a:p>
          <a:p>
            <a:pPr marL="285750" indent="-285750">
              <a:lnSpc>
                <a:spcPct val="200000"/>
              </a:lnSpc>
              <a:buFont typeface="Arial" panose="020B0604020202020204" pitchFamily="34" charset="0"/>
              <a:buChar char="•"/>
            </a:pPr>
            <a:r>
              <a:rPr lang="en-US" dirty="0" smtClean="0"/>
              <a:t>One that shows the time</a:t>
            </a:r>
          </a:p>
          <a:p>
            <a:pPr marL="285750" indent="-285750">
              <a:lnSpc>
                <a:spcPct val="200000"/>
              </a:lnSpc>
              <a:buFont typeface="Arial" panose="020B0604020202020204" pitchFamily="34" charset="0"/>
              <a:buChar char="•"/>
            </a:pPr>
            <a:r>
              <a:rPr lang="en-US" dirty="0" smtClean="0"/>
              <a:t>Compact but can hold a lot of cards and cash</a:t>
            </a:r>
            <a:endParaRPr lang="en-US" dirty="0"/>
          </a:p>
        </p:txBody>
      </p:sp>
    </p:spTree>
    <p:extLst>
      <p:ext uri="{BB962C8B-B14F-4D97-AF65-F5344CB8AC3E}">
        <p14:creationId xmlns:p14="http://schemas.microsoft.com/office/powerpoint/2010/main" val="1952660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D040A8A-8286-D24D-A130-597B68F1B57D}"/>
              </a:ext>
            </a:extLst>
          </p:cNvPr>
          <p:cNvSpPr/>
          <p:nvPr/>
        </p:nvSpPr>
        <p:spPr>
          <a:xfrm>
            <a:off x="0" y="0"/>
            <a:ext cx="12192000" cy="7290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Title 6">
            <a:extLst>
              <a:ext uri="{FF2B5EF4-FFF2-40B4-BE49-F238E27FC236}">
                <a16:creationId xmlns:a16="http://schemas.microsoft.com/office/drawing/2014/main" xmlns="" id="{D9391B11-CA90-0C41-9A07-A3853573D10D}"/>
              </a:ext>
            </a:extLst>
          </p:cNvPr>
          <p:cNvSpPr>
            <a:spLocks noGrp="1"/>
          </p:cNvSpPr>
          <p:nvPr>
            <p:ph type="title"/>
          </p:nvPr>
        </p:nvSpPr>
        <p:spPr>
          <a:xfrm>
            <a:off x="0" y="0"/>
            <a:ext cx="12192000" cy="729049"/>
          </a:xfrm>
        </p:spPr>
        <p:txBody>
          <a:bodyPr/>
          <a:lstStyle/>
          <a:p>
            <a:r>
              <a:rPr lang="en-GB" dirty="0">
                <a:solidFill>
                  <a:schemeClr val="bg1"/>
                </a:solidFill>
              </a:rPr>
              <a:t>Define and understand the problem and gain insights</a:t>
            </a:r>
          </a:p>
        </p:txBody>
      </p:sp>
      <p:sp>
        <p:nvSpPr>
          <p:cNvPr id="2" name="Rounded Rectangle 1">
            <a:extLst>
              <a:ext uri="{FF2B5EF4-FFF2-40B4-BE49-F238E27FC236}">
                <a16:creationId xmlns:a16="http://schemas.microsoft.com/office/drawing/2014/main" xmlns="" id="{C33FDD38-2A99-344F-AC2B-589E9E4E25ED}"/>
              </a:ext>
            </a:extLst>
          </p:cNvPr>
          <p:cNvSpPr/>
          <p:nvPr/>
        </p:nvSpPr>
        <p:spPr>
          <a:xfrm>
            <a:off x="317471" y="1142671"/>
            <a:ext cx="5484088" cy="5522758"/>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xmlns="" id="{14ED6BC2-5002-3A4D-89EF-A82A0EB8A4F6}"/>
              </a:ext>
            </a:extLst>
          </p:cNvPr>
          <p:cNvSpPr txBox="1"/>
          <p:nvPr/>
        </p:nvSpPr>
        <p:spPr>
          <a:xfrm>
            <a:off x="1675496" y="773339"/>
            <a:ext cx="5310189" cy="369332"/>
          </a:xfrm>
          <a:prstGeom prst="rect">
            <a:avLst/>
          </a:prstGeom>
          <a:noFill/>
        </p:spPr>
        <p:txBody>
          <a:bodyPr wrap="square" rtlCol="0">
            <a:spAutoFit/>
          </a:bodyPr>
          <a:lstStyle/>
          <a:p>
            <a:r>
              <a:rPr lang="en-GB" dirty="0"/>
              <a:t>Capture Findings - 5 min</a:t>
            </a:r>
          </a:p>
        </p:txBody>
      </p:sp>
      <p:sp>
        <p:nvSpPr>
          <p:cNvPr id="6" name="Rounded Rectangle 5">
            <a:extLst>
              <a:ext uri="{FF2B5EF4-FFF2-40B4-BE49-F238E27FC236}">
                <a16:creationId xmlns:a16="http://schemas.microsoft.com/office/drawing/2014/main" xmlns="" id="{3C446C39-203A-4746-8564-8619BD994B7C}"/>
              </a:ext>
            </a:extLst>
          </p:cNvPr>
          <p:cNvSpPr/>
          <p:nvPr/>
        </p:nvSpPr>
        <p:spPr>
          <a:xfrm>
            <a:off x="6271307" y="1186961"/>
            <a:ext cx="5484087" cy="5522758"/>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xmlns="" id="{4D18276B-4E72-5843-9DA4-112785725B74}"/>
              </a:ext>
            </a:extLst>
          </p:cNvPr>
          <p:cNvSpPr txBox="1"/>
          <p:nvPr/>
        </p:nvSpPr>
        <p:spPr>
          <a:xfrm>
            <a:off x="6789134" y="757715"/>
            <a:ext cx="4448431" cy="369332"/>
          </a:xfrm>
          <a:prstGeom prst="rect">
            <a:avLst/>
          </a:prstGeom>
          <a:noFill/>
        </p:spPr>
        <p:txBody>
          <a:bodyPr wrap="square" rtlCol="0">
            <a:spAutoFit/>
          </a:bodyPr>
          <a:lstStyle/>
          <a:p>
            <a:r>
              <a:rPr lang="en-GB" dirty="0"/>
              <a:t>Take a Stand with a point of view - 5 min</a:t>
            </a:r>
          </a:p>
        </p:txBody>
      </p:sp>
      <p:sp>
        <p:nvSpPr>
          <p:cNvPr id="3" name="TextBox 2">
            <a:extLst>
              <a:ext uri="{FF2B5EF4-FFF2-40B4-BE49-F238E27FC236}">
                <a16:creationId xmlns:a16="http://schemas.microsoft.com/office/drawing/2014/main" xmlns="" id="{CF90C1CE-4E0C-CA42-AB20-77C72C266439}"/>
              </a:ext>
            </a:extLst>
          </p:cNvPr>
          <p:cNvSpPr txBox="1"/>
          <p:nvPr/>
        </p:nvSpPr>
        <p:spPr>
          <a:xfrm>
            <a:off x="840258" y="1302098"/>
            <a:ext cx="4077731" cy="553998"/>
          </a:xfrm>
          <a:prstGeom prst="rect">
            <a:avLst/>
          </a:prstGeom>
          <a:noFill/>
        </p:spPr>
        <p:txBody>
          <a:bodyPr wrap="square" rtlCol="0">
            <a:spAutoFit/>
          </a:bodyPr>
          <a:lstStyle/>
          <a:p>
            <a:r>
              <a:rPr lang="en-GB" sz="1600" dirty="0"/>
              <a:t>Needs: things your partner is trying to do </a:t>
            </a:r>
            <a:r>
              <a:rPr lang="en-GB" sz="1400" dirty="0"/>
              <a:t>Use verbs</a:t>
            </a:r>
            <a:endParaRPr lang="en-GB" sz="1600" dirty="0"/>
          </a:p>
        </p:txBody>
      </p:sp>
      <p:sp>
        <p:nvSpPr>
          <p:cNvPr id="10" name="TextBox 9">
            <a:extLst>
              <a:ext uri="{FF2B5EF4-FFF2-40B4-BE49-F238E27FC236}">
                <a16:creationId xmlns:a16="http://schemas.microsoft.com/office/drawing/2014/main" xmlns="" id="{9275AC06-A829-AE49-832C-D6FFE10E1D74}"/>
              </a:ext>
            </a:extLst>
          </p:cNvPr>
          <p:cNvSpPr txBox="1"/>
          <p:nvPr/>
        </p:nvSpPr>
        <p:spPr>
          <a:xfrm>
            <a:off x="6599662" y="1413063"/>
            <a:ext cx="4827374" cy="5016758"/>
          </a:xfrm>
          <a:prstGeom prst="rect">
            <a:avLst/>
          </a:prstGeom>
          <a:noFill/>
        </p:spPr>
        <p:txBody>
          <a:bodyPr wrap="square" rtlCol="0">
            <a:spAutoFit/>
          </a:bodyPr>
          <a:lstStyle/>
          <a:p>
            <a:endParaRPr lang="en-GB" sz="1600" dirty="0"/>
          </a:p>
          <a:p>
            <a:endParaRPr lang="en-GB" sz="1600" dirty="0"/>
          </a:p>
          <a:p>
            <a:r>
              <a:rPr lang="en-GB" sz="1600" dirty="0" smtClean="0"/>
              <a:t>____________________________________________</a:t>
            </a:r>
            <a:endParaRPr lang="en-GB" sz="1600" dirty="0"/>
          </a:p>
          <a:p>
            <a:endParaRPr lang="en-GB" sz="1600" dirty="0"/>
          </a:p>
          <a:p>
            <a:endParaRPr lang="en-GB" sz="1600" dirty="0"/>
          </a:p>
          <a:p>
            <a:endParaRPr lang="en-GB" sz="1600" dirty="0"/>
          </a:p>
          <a:p>
            <a:r>
              <a:rPr lang="en-GB" sz="2000" dirty="0"/>
              <a:t>Needs a way to </a:t>
            </a:r>
            <a:r>
              <a:rPr lang="en-GB" sz="1600" dirty="0"/>
              <a:t>_____________________________</a:t>
            </a:r>
          </a:p>
          <a:p>
            <a:endParaRPr lang="en-GB" sz="1600" dirty="0"/>
          </a:p>
          <a:p>
            <a:endParaRPr lang="en-GB" sz="1600" dirty="0"/>
          </a:p>
          <a:p>
            <a:endParaRPr lang="en-GB" sz="1600" dirty="0"/>
          </a:p>
          <a:p>
            <a:r>
              <a:rPr lang="en-GB" sz="2000" dirty="0"/>
              <a:t>Because …   or but …….  or surprisingly…….</a:t>
            </a:r>
          </a:p>
          <a:p>
            <a:endParaRPr lang="en-GB" sz="1600" dirty="0"/>
          </a:p>
          <a:p>
            <a:pPr>
              <a:lnSpc>
                <a:spcPct val="150000"/>
              </a:lnSpc>
            </a:pPr>
            <a:r>
              <a:rPr lang="en-US" sz="1600" u="sng" dirty="0" smtClean="0"/>
              <a:t>Today’s wallets lack in some departments such as style and feel. Most of them still adapt to that old school kinda vibe and its getting lame as all wallets share the same aspects, we need new wallets that fit into the tittle “wallets of the future” or “techno wallets”</a:t>
            </a:r>
          </a:p>
        </p:txBody>
      </p:sp>
      <p:sp>
        <p:nvSpPr>
          <p:cNvPr id="11" name="TextBox 10">
            <a:extLst>
              <a:ext uri="{FF2B5EF4-FFF2-40B4-BE49-F238E27FC236}">
                <a16:creationId xmlns:a16="http://schemas.microsoft.com/office/drawing/2014/main" xmlns="" id="{271BD168-DCCE-0B42-9777-19AC6AEDF0FF}"/>
              </a:ext>
            </a:extLst>
          </p:cNvPr>
          <p:cNvSpPr txBox="1"/>
          <p:nvPr/>
        </p:nvSpPr>
        <p:spPr>
          <a:xfrm>
            <a:off x="687751" y="2861783"/>
            <a:ext cx="4809812" cy="1938992"/>
          </a:xfrm>
          <a:prstGeom prst="rect">
            <a:avLst/>
          </a:prstGeom>
          <a:noFill/>
        </p:spPr>
        <p:txBody>
          <a:bodyPr wrap="square" rtlCol="0">
            <a:spAutoFit/>
          </a:bodyPr>
          <a:lstStyle/>
          <a:p>
            <a:pPr>
              <a:lnSpc>
                <a:spcPct val="250000"/>
              </a:lnSpc>
            </a:pPr>
            <a:r>
              <a:rPr lang="en-GB" sz="1600" dirty="0" smtClean="0"/>
              <a:t>He wants a wallet that stands out from all the rest of the wallets, one that has that new modern sense of style, and also functions as a power bank</a:t>
            </a:r>
            <a:r>
              <a:rPr lang="en-GB" sz="1600" dirty="0"/>
              <a:t>.</a:t>
            </a:r>
          </a:p>
        </p:txBody>
      </p:sp>
      <p:sp>
        <p:nvSpPr>
          <p:cNvPr id="12" name="TextBox 11">
            <a:extLst>
              <a:ext uri="{FF2B5EF4-FFF2-40B4-BE49-F238E27FC236}">
                <a16:creationId xmlns:a16="http://schemas.microsoft.com/office/drawing/2014/main" xmlns="" id="{9B5ACF86-F3CF-D440-BB97-D38BF3D863D7}"/>
              </a:ext>
            </a:extLst>
          </p:cNvPr>
          <p:cNvSpPr txBox="1"/>
          <p:nvPr/>
        </p:nvSpPr>
        <p:spPr>
          <a:xfrm>
            <a:off x="8194261" y="2198951"/>
            <a:ext cx="1638176" cy="338554"/>
          </a:xfrm>
          <a:prstGeom prst="rect">
            <a:avLst/>
          </a:prstGeom>
          <a:noFill/>
        </p:spPr>
        <p:txBody>
          <a:bodyPr wrap="square" rtlCol="0">
            <a:spAutoFit/>
          </a:bodyPr>
          <a:lstStyle/>
          <a:p>
            <a:r>
              <a:rPr lang="en-GB" sz="1600" dirty="0"/>
              <a:t>Partner’s Name</a:t>
            </a:r>
          </a:p>
        </p:txBody>
      </p:sp>
      <p:sp>
        <p:nvSpPr>
          <p:cNvPr id="13" name="TextBox 12">
            <a:extLst>
              <a:ext uri="{FF2B5EF4-FFF2-40B4-BE49-F238E27FC236}">
                <a16:creationId xmlns:a16="http://schemas.microsoft.com/office/drawing/2014/main" xmlns="" id="{C7CF3352-5A66-8841-9FA6-55828281513F}"/>
              </a:ext>
            </a:extLst>
          </p:cNvPr>
          <p:cNvSpPr txBox="1"/>
          <p:nvPr/>
        </p:nvSpPr>
        <p:spPr>
          <a:xfrm>
            <a:off x="8803861" y="3154116"/>
            <a:ext cx="1638176" cy="338554"/>
          </a:xfrm>
          <a:prstGeom prst="rect">
            <a:avLst/>
          </a:prstGeom>
          <a:noFill/>
        </p:spPr>
        <p:txBody>
          <a:bodyPr wrap="square" rtlCol="0">
            <a:spAutoFit/>
          </a:bodyPr>
          <a:lstStyle/>
          <a:p>
            <a:r>
              <a:rPr lang="en-GB" sz="1600" dirty="0"/>
              <a:t>User’s need</a:t>
            </a:r>
          </a:p>
        </p:txBody>
      </p:sp>
      <p:sp>
        <p:nvSpPr>
          <p:cNvPr id="14" name="TextBox 13">
            <a:extLst>
              <a:ext uri="{FF2B5EF4-FFF2-40B4-BE49-F238E27FC236}">
                <a16:creationId xmlns:a16="http://schemas.microsoft.com/office/drawing/2014/main" xmlns="" id="{AC6753AD-5200-5E45-8F56-767323E9BEB6}"/>
              </a:ext>
            </a:extLst>
          </p:cNvPr>
          <p:cNvSpPr txBox="1"/>
          <p:nvPr/>
        </p:nvSpPr>
        <p:spPr>
          <a:xfrm>
            <a:off x="8515537" y="6383655"/>
            <a:ext cx="1638176" cy="338554"/>
          </a:xfrm>
          <a:prstGeom prst="rect">
            <a:avLst/>
          </a:prstGeom>
          <a:noFill/>
        </p:spPr>
        <p:txBody>
          <a:bodyPr wrap="square" rtlCol="0">
            <a:spAutoFit/>
          </a:bodyPr>
          <a:lstStyle/>
          <a:p>
            <a:r>
              <a:rPr lang="en-GB" sz="1600" dirty="0"/>
              <a:t>Insight</a:t>
            </a:r>
          </a:p>
        </p:txBody>
      </p:sp>
      <p:sp>
        <p:nvSpPr>
          <p:cNvPr id="5" name="Rectangle 4"/>
          <p:cNvSpPr/>
          <p:nvPr/>
        </p:nvSpPr>
        <p:spPr>
          <a:xfrm>
            <a:off x="8082508" y="1816465"/>
            <a:ext cx="1610056" cy="369332"/>
          </a:xfrm>
          <a:prstGeom prst="rect">
            <a:avLst/>
          </a:prstGeom>
        </p:spPr>
        <p:txBody>
          <a:bodyPr wrap="none">
            <a:spAutoFit/>
          </a:bodyPr>
          <a:lstStyle/>
          <a:p>
            <a:r>
              <a:rPr lang="en-ZA" dirty="0"/>
              <a:t>George Chauke</a:t>
            </a:r>
          </a:p>
        </p:txBody>
      </p:sp>
      <p:sp>
        <p:nvSpPr>
          <p:cNvPr id="16" name="Rectangle 15"/>
          <p:cNvSpPr/>
          <p:nvPr/>
        </p:nvSpPr>
        <p:spPr>
          <a:xfrm>
            <a:off x="8313167" y="2861783"/>
            <a:ext cx="2619563" cy="369332"/>
          </a:xfrm>
          <a:prstGeom prst="rect">
            <a:avLst/>
          </a:prstGeom>
        </p:spPr>
        <p:txBody>
          <a:bodyPr wrap="none">
            <a:spAutoFit/>
          </a:bodyPr>
          <a:lstStyle/>
          <a:p>
            <a:r>
              <a:rPr lang="en-US" dirty="0"/>
              <a:t>Put his cards away in style</a:t>
            </a:r>
          </a:p>
        </p:txBody>
      </p:sp>
      <mc:AlternateContent xmlns:mc="http://schemas.openxmlformats.org/markup-compatibility/2006" xmlns:p14="http://schemas.microsoft.com/office/powerpoint/2010/main">
        <mc:Choice Requires="p14">
          <p:contentPart p14:bwMode="auto" r:id="rId3">
            <p14:nvContentPartPr>
              <p14:cNvPr id="18" name="Ink 17"/>
              <p14:cNvContentPartPr/>
              <p14:nvPr/>
            </p14:nvContentPartPr>
            <p14:xfrm>
              <a:off x="6528950" y="3837198"/>
              <a:ext cx="1400040" cy="562320"/>
            </p14:xfrm>
          </p:contentPart>
        </mc:Choice>
        <mc:Fallback xmlns="">
          <p:pic>
            <p:nvPicPr>
              <p:cNvPr id="18" name="Ink 17"/>
              <p:cNvPicPr/>
              <p:nvPr/>
            </p:nvPicPr>
            <p:blipFill>
              <a:blip r:embed="rId4"/>
              <a:stretch>
                <a:fillRect/>
              </a:stretch>
            </p:blipFill>
            <p:spPr>
              <a:xfrm>
                <a:off x="6517070" y="3825318"/>
                <a:ext cx="1423800" cy="586080"/>
              </a:xfrm>
              <a:prstGeom prst="rect">
                <a:avLst/>
              </a:prstGeom>
            </p:spPr>
          </p:pic>
        </mc:Fallback>
      </mc:AlternateContent>
    </p:spTree>
    <p:extLst>
      <p:ext uri="{BB962C8B-B14F-4D97-AF65-F5344CB8AC3E}">
        <p14:creationId xmlns:p14="http://schemas.microsoft.com/office/powerpoint/2010/main" val="3079977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D040A8A-8286-D24D-A130-597B68F1B57D}"/>
              </a:ext>
            </a:extLst>
          </p:cNvPr>
          <p:cNvSpPr/>
          <p:nvPr/>
        </p:nvSpPr>
        <p:spPr>
          <a:xfrm>
            <a:off x="0" y="0"/>
            <a:ext cx="12192000" cy="7290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Title 6">
            <a:extLst>
              <a:ext uri="{FF2B5EF4-FFF2-40B4-BE49-F238E27FC236}">
                <a16:creationId xmlns:a16="http://schemas.microsoft.com/office/drawing/2014/main" xmlns="" id="{D9391B11-CA90-0C41-9A07-A3853573D10D}"/>
              </a:ext>
            </a:extLst>
          </p:cNvPr>
          <p:cNvSpPr>
            <a:spLocks noGrp="1"/>
          </p:cNvSpPr>
          <p:nvPr>
            <p:ph type="title"/>
          </p:nvPr>
        </p:nvSpPr>
        <p:spPr>
          <a:xfrm>
            <a:off x="0" y="0"/>
            <a:ext cx="12192000" cy="729049"/>
          </a:xfrm>
        </p:spPr>
        <p:txBody>
          <a:bodyPr/>
          <a:lstStyle/>
          <a:p>
            <a:r>
              <a:rPr lang="en-GB" dirty="0">
                <a:solidFill>
                  <a:schemeClr val="bg1"/>
                </a:solidFill>
              </a:rPr>
              <a:t> Ideate – Generate alternatives to test</a:t>
            </a:r>
          </a:p>
        </p:txBody>
      </p:sp>
      <p:sp>
        <p:nvSpPr>
          <p:cNvPr id="2" name="Rounded Rectangle 1">
            <a:extLst>
              <a:ext uri="{FF2B5EF4-FFF2-40B4-BE49-F238E27FC236}">
                <a16:creationId xmlns:a16="http://schemas.microsoft.com/office/drawing/2014/main" xmlns="" id="{C33FDD38-2A99-344F-AC2B-589E9E4E25ED}"/>
              </a:ext>
            </a:extLst>
          </p:cNvPr>
          <p:cNvSpPr/>
          <p:nvPr/>
        </p:nvSpPr>
        <p:spPr>
          <a:xfrm>
            <a:off x="345535" y="2039738"/>
            <a:ext cx="2216886" cy="2772606"/>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xmlns="" id="{14ED6BC2-5002-3A4D-89EF-A82A0EB8A4F6}"/>
              </a:ext>
            </a:extLst>
          </p:cNvPr>
          <p:cNvSpPr txBox="1"/>
          <p:nvPr/>
        </p:nvSpPr>
        <p:spPr>
          <a:xfrm>
            <a:off x="111211" y="724241"/>
            <a:ext cx="10158157" cy="369332"/>
          </a:xfrm>
          <a:prstGeom prst="rect">
            <a:avLst/>
          </a:prstGeom>
          <a:noFill/>
        </p:spPr>
        <p:txBody>
          <a:bodyPr wrap="square" rtlCol="0">
            <a:spAutoFit/>
          </a:bodyPr>
          <a:lstStyle/>
          <a:p>
            <a:r>
              <a:rPr lang="en-GB" dirty="0"/>
              <a:t>Sketch at least 5 radical ways to meet your users needs - 10 min</a:t>
            </a:r>
          </a:p>
        </p:txBody>
      </p:sp>
      <p:sp>
        <p:nvSpPr>
          <p:cNvPr id="6" name="Rounded Rectangle 5">
            <a:extLst>
              <a:ext uri="{FF2B5EF4-FFF2-40B4-BE49-F238E27FC236}">
                <a16:creationId xmlns:a16="http://schemas.microsoft.com/office/drawing/2014/main" xmlns="" id="{3C446C39-203A-4746-8564-8619BD994B7C}"/>
              </a:ext>
            </a:extLst>
          </p:cNvPr>
          <p:cNvSpPr/>
          <p:nvPr/>
        </p:nvSpPr>
        <p:spPr>
          <a:xfrm>
            <a:off x="111211" y="1101122"/>
            <a:ext cx="11961340" cy="4015945"/>
          </a:xfrm>
          <a:prstGeom prst="roundRect">
            <a:avLst>
              <a:gd name="adj" fmla="val 9875"/>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xmlns="" id="{CF90C1CE-4E0C-CA42-AB20-77C72C266439}"/>
              </a:ext>
            </a:extLst>
          </p:cNvPr>
          <p:cNvSpPr txBox="1"/>
          <p:nvPr/>
        </p:nvSpPr>
        <p:spPr>
          <a:xfrm>
            <a:off x="526314" y="1316281"/>
            <a:ext cx="11233200" cy="646331"/>
          </a:xfrm>
          <a:prstGeom prst="rect">
            <a:avLst/>
          </a:prstGeom>
          <a:noFill/>
        </p:spPr>
        <p:txBody>
          <a:bodyPr wrap="square" rtlCol="0">
            <a:spAutoFit/>
          </a:bodyPr>
          <a:lstStyle/>
          <a:p>
            <a:r>
              <a:rPr lang="en-US" u="sng" dirty="0"/>
              <a:t>George’s current wallet is bulky and doesn’t fit into his pocket, he feels that all wallets have the same boring old school design</a:t>
            </a:r>
            <a:endParaRPr lang="en-GB" u="sng" dirty="0" smtClean="0"/>
          </a:p>
        </p:txBody>
      </p:sp>
      <p:sp>
        <p:nvSpPr>
          <p:cNvPr id="11" name="Rounded Rectangle 10">
            <a:extLst>
              <a:ext uri="{FF2B5EF4-FFF2-40B4-BE49-F238E27FC236}">
                <a16:creationId xmlns:a16="http://schemas.microsoft.com/office/drawing/2014/main" xmlns="" id="{3F7173E0-7B74-CC49-BB93-2ED4426A1DC8}"/>
              </a:ext>
            </a:extLst>
          </p:cNvPr>
          <p:cNvSpPr/>
          <p:nvPr/>
        </p:nvSpPr>
        <p:spPr>
          <a:xfrm>
            <a:off x="2660821" y="2055163"/>
            <a:ext cx="2216886" cy="2772606"/>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a:extLst>
              <a:ext uri="{FF2B5EF4-FFF2-40B4-BE49-F238E27FC236}">
                <a16:creationId xmlns:a16="http://schemas.microsoft.com/office/drawing/2014/main" xmlns="" id="{4477F7AF-6BCC-2F4D-BBEF-BCC2D8F987A1}"/>
              </a:ext>
            </a:extLst>
          </p:cNvPr>
          <p:cNvSpPr/>
          <p:nvPr/>
        </p:nvSpPr>
        <p:spPr>
          <a:xfrm>
            <a:off x="4976104" y="2055162"/>
            <a:ext cx="2216886" cy="2772606"/>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ounded Rectangle 12">
            <a:extLst>
              <a:ext uri="{FF2B5EF4-FFF2-40B4-BE49-F238E27FC236}">
                <a16:creationId xmlns:a16="http://schemas.microsoft.com/office/drawing/2014/main" xmlns="" id="{46BB1688-212F-0E4B-AE11-679141F280E8}"/>
              </a:ext>
            </a:extLst>
          </p:cNvPr>
          <p:cNvSpPr/>
          <p:nvPr/>
        </p:nvSpPr>
        <p:spPr>
          <a:xfrm>
            <a:off x="7291387" y="2055161"/>
            <a:ext cx="2216886" cy="2772606"/>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13">
            <a:extLst>
              <a:ext uri="{FF2B5EF4-FFF2-40B4-BE49-F238E27FC236}">
                <a16:creationId xmlns:a16="http://schemas.microsoft.com/office/drawing/2014/main" xmlns="" id="{20C77CAF-FA8A-C746-A2D8-D5340FCF598D}"/>
              </a:ext>
            </a:extLst>
          </p:cNvPr>
          <p:cNvSpPr/>
          <p:nvPr/>
        </p:nvSpPr>
        <p:spPr>
          <a:xfrm>
            <a:off x="9606669" y="2039738"/>
            <a:ext cx="2239795" cy="2772606"/>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14">
            <a:extLst>
              <a:ext uri="{FF2B5EF4-FFF2-40B4-BE49-F238E27FC236}">
                <a16:creationId xmlns:a16="http://schemas.microsoft.com/office/drawing/2014/main" xmlns="" id="{1FC6E5F0-D2E8-0543-AA21-608EC456026C}"/>
              </a:ext>
            </a:extLst>
          </p:cNvPr>
          <p:cNvSpPr/>
          <p:nvPr/>
        </p:nvSpPr>
        <p:spPr>
          <a:xfrm>
            <a:off x="111211" y="5680156"/>
            <a:ext cx="11961340" cy="1066633"/>
          </a:xfrm>
          <a:prstGeom prst="roundRect">
            <a:avLst>
              <a:gd name="adj" fmla="val 9875"/>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xmlns="" id="{BD3CD624-E6A7-2741-8250-F342B2A546D1}"/>
              </a:ext>
            </a:extLst>
          </p:cNvPr>
          <p:cNvSpPr txBox="1"/>
          <p:nvPr/>
        </p:nvSpPr>
        <p:spPr>
          <a:xfrm>
            <a:off x="111210" y="5240394"/>
            <a:ext cx="10158157" cy="369332"/>
          </a:xfrm>
          <a:prstGeom prst="rect">
            <a:avLst/>
          </a:prstGeom>
          <a:noFill/>
        </p:spPr>
        <p:txBody>
          <a:bodyPr wrap="square" rtlCol="0">
            <a:spAutoFit/>
          </a:bodyPr>
          <a:lstStyle/>
          <a:p>
            <a:r>
              <a:rPr lang="en-GB" dirty="0"/>
              <a:t>Share your solution with your partner and capture feedback - 5 min each</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04" y="2162903"/>
            <a:ext cx="1974130" cy="1476649"/>
          </a:xfrm>
          <a:prstGeom prst="rect">
            <a:avLst/>
          </a:prstGeom>
        </p:spPr>
      </p:pic>
      <p:sp>
        <p:nvSpPr>
          <p:cNvPr id="10" name="Rectangle 9"/>
          <p:cNvSpPr/>
          <p:nvPr/>
        </p:nvSpPr>
        <p:spPr>
          <a:xfrm>
            <a:off x="345535" y="3656249"/>
            <a:ext cx="2089199" cy="1200329"/>
          </a:xfrm>
          <a:prstGeom prst="rect">
            <a:avLst/>
          </a:prstGeom>
        </p:spPr>
        <p:txBody>
          <a:bodyPr wrap="square">
            <a:spAutoFit/>
          </a:bodyPr>
          <a:lstStyle/>
          <a:p>
            <a:r>
              <a:rPr lang="en-US" dirty="0"/>
              <a:t>A design that’s sure </a:t>
            </a:r>
            <a:r>
              <a:rPr lang="en-US" dirty="0" err="1" smtClean="0"/>
              <a:t>gonna</a:t>
            </a:r>
            <a:r>
              <a:rPr lang="en-US" dirty="0" smtClean="0"/>
              <a:t> </a:t>
            </a:r>
            <a:r>
              <a:rPr lang="en-US" dirty="0"/>
              <a:t>bring </a:t>
            </a:r>
            <a:r>
              <a:rPr lang="en-US" dirty="0" smtClean="0"/>
              <a:t>him </a:t>
            </a:r>
            <a:r>
              <a:rPr lang="en-US" dirty="0"/>
              <a:t>all the attention he </a:t>
            </a:r>
            <a:r>
              <a:rPr lang="en-US" dirty="0" smtClean="0"/>
              <a:t>                       needs</a:t>
            </a:r>
            <a:endParaRPr lang="en-US" dirty="0"/>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113" y="2162903"/>
            <a:ext cx="1807996" cy="1352381"/>
          </a:xfrm>
          <a:prstGeom prst="rect">
            <a:avLst/>
          </a:prstGeom>
        </p:spPr>
      </p:pic>
      <p:sp>
        <p:nvSpPr>
          <p:cNvPr id="19" name="Rectangle 18"/>
          <p:cNvSpPr/>
          <p:nvPr/>
        </p:nvSpPr>
        <p:spPr>
          <a:xfrm>
            <a:off x="2660818" y="3556761"/>
            <a:ext cx="2089200" cy="923330"/>
          </a:xfrm>
          <a:prstGeom prst="rect">
            <a:avLst/>
          </a:prstGeom>
        </p:spPr>
        <p:txBody>
          <a:bodyPr wrap="square">
            <a:spAutoFit/>
          </a:bodyPr>
          <a:lstStyle/>
          <a:p>
            <a:r>
              <a:rPr lang="en-US" dirty="0"/>
              <a:t>A design able </a:t>
            </a:r>
            <a:r>
              <a:rPr lang="en-US" dirty="0" smtClean="0"/>
              <a:t>that fits </a:t>
            </a:r>
            <a:r>
              <a:rPr lang="en-US" dirty="0"/>
              <a:t>into the name techno wallet </a:t>
            </a:r>
            <a:endParaRPr lang="en-ZA" dirty="0"/>
          </a:p>
        </p:txBody>
      </p:sp>
      <p:sp>
        <p:nvSpPr>
          <p:cNvPr id="20" name="Rectangle 19"/>
          <p:cNvSpPr/>
          <p:nvPr/>
        </p:nvSpPr>
        <p:spPr>
          <a:xfrm>
            <a:off x="4985401" y="2205688"/>
            <a:ext cx="2079899" cy="1200329"/>
          </a:xfrm>
          <a:prstGeom prst="rect">
            <a:avLst/>
          </a:prstGeom>
        </p:spPr>
        <p:txBody>
          <a:bodyPr wrap="square">
            <a:spAutoFit/>
          </a:bodyPr>
          <a:lstStyle/>
          <a:p>
            <a:r>
              <a:rPr lang="en-US" dirty="0" smtClean="0"/>
              <a:t>But on that doesn’t lose the original purpose of a wallet and functionality </a:t>
            </a:r>
            <a:endParaRPr lang="en-US"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329" y="2177771"/>
            <a:ext cx="1954253" cy="1461781"/>
          </a:xfrm>
          <a:prstGeom prst="rect">
            <a:avLst/>
          </a:prstGeom>
        </p:spPr>
      </p:pic>
      <p:sp>
        <p:nvSpPr>
          <p:cNvPr id="22" name="Rectangle 21"/>
          <p:cNvSpPr/>
          <p:nvPr/>
        </p:nvSpPr>
        <p:spPr>
          <a:xfrm>
            <a:off x="7426329" y="3656249"/>
            <a:ext cx="2021043" cy="1200329"/>
          </a:xfrm>
          <a:prstGeom prst="rect">
            <a:avLst/>
          </a:prstGeom>
        </p:spPr>
        <p:txBody>
          <a:bodyPr wrap="square">
            <a:spAutoFit/>
          </a:bodyPr>
          <a:lstStyle/>
          <a:p>
            <a:r>
              <a:rPr lang="en-US" dirty="0"/>
              <a:t>Your phone’s battery low?, No fear as your wallet can also </a:t>
            </a:r>
            <a:r>
              <a:rPr lang="en-US" dirty="0" smtClean="0"/>
              <a:t>act as a </a:t>
            </a:r>
            <a:endParaRPr lang="en-ZA" dirty="0"/>
          </a:p>
        </p:txBody>
      </p:sp>
      <p:sp>
        <p:nvSpPr>
          <p:cNvPr id="23" name="Rectangle 22"/>
          <p:cNvSpPr/>
          <p:nvPr/>
        </p:nvSpPr>
        <p:spPr>
          <a:xfrm>
            <a:off x="9759648" y="2107627"/>
            <a:ext cx="2124912" cy="1200329"/>
          </a:xfrm>
          <a:prstGeom prst="rect">
            <a:avLst/>
          </a:prstGeom>
        </p:spPr>
        <p:txBody>
          <a:bodyPr wrap="square">
            <a:spAutoFit/>
          </a:bodyPr>
          <a:lstStyle/>
          <a:p>
            <a:r>
              <a:rPr lang="en-US" dirty="0"/>
              <a:t>power bank powered by a huge but thin 5020 </a:t>
            </a:r>
            <a:r>
              <a:rPr lang="en-US" dirty="0" err="1"/>
              <a:t>mAh</a:t>
            </a:r>
            <a:r>
              <a:rPr lang="en-US" dirty="0"/>
              <a:t> Li-poly battery</a:t>
            </a:r>
          </a:p>
        </p:txBody>
      </p:sp>
      <p:sp>
        <p:nvSpPr>
          <p:cNvPr id="24" name="Rectangle 23"/>
          <p:cNvSpPr/>
          <p:nvPr/>
        </p:nvSpPr>
        <p:spPr>
          <a:xfrm>
            <a:off x="111211" y="5698457"/>
            <a:ext cx="11961340" cy="923330"/>
          </a:xfrm>
          <a:prstGeom prst="rect">
            <a:avLst/>
          </a:prstGeom>
        </p:spPr>
        <p:txBody>
          <a:bodyPr wrap="square">
            <a:spAutoFit/>
          </a:bodyPr>
          <a:lstStyle/>
          <a:p>
            <a:r>
              <a:rPr lang="en-US" dirty="0" smtClean="0"/>
              <a:t>Note: The </a:t>
            </a:r>
            <a:r>
              <a:rPr lang="en-US" dirty="0"/>
              <a:t>wallet appears to be very helpful and handy with 4 to 5 card slots which allow users to fit or put as many cards they can and also a large sized cash slot in case the user decides to withdraw large amounts of cash. And the wallet introduces much more advanced features of a modernized wallets and it takes the user a step close to the modern world .</a:t>
            </a:r>
            <a:endParaRPr lang="en-ZA" dirty="0"/>
          </a:p>
        </p:txBody>
      </p:sp>
    </p:spTree>
    <p:extLst>
      <p:ext uri="{BB962C8B-B14F-4D97-AF65-F5344CB8AC3E}">
        <p14:creationId xmlns:p14="http://schemas.microsoft.com/office/powerpoint/2010/main" val="2844560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D040A8A-8286-D24D-A130-597B68F1B57D}"/>
              </a:ext>
            </a:extLst>
          </p:cNvPr>
          <p:cNvSpPr/>
          <p:nvPr/>
        </p:nvSpPr>
        <p:spPr>
          <a:xfrm>
            <a:off x="0" y="0"/>
            <a:ext cx="12192000" cy="7290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Title 6">
            <a:extLst>
              <a:ext uri="{FF2B5EF4-FFF2-40B4-BE49-F238E27FC236}">
                <a16:creationId xmlns:a16="http://schemas.microsoft.com/office/drawing/2014/main" xmlns="" id="{D9391B11-CA90-0C41-9A07-A3853573D10D}"/>
              </a:ext>
            </a:extLst>
          </p:cNvPr>
          <p:cNvSpPr>
            <a:spLocks noGrp="1"/>
          </p:cNvSpPr>
          <p:nvPr>
            <p:ph type="title"/>
          </p:nvPr>
        </p:nvSpPr>
        <p:spPr>
          <a:xfrm>
            <a:off x="0" y="0"/>
            <a:ext cx="12192000" cy="729049"/>
          </a:xfrm>
        </p:spPr>
        <p:txBody>
          <a:bodyPr/>
          <a:lstStyle/>
          <a:p>
            <a:r>
              <a:rPr lang="en-GB" dirty="0">
                <a:solidFill>
                  <a:schemeClr val="bg1"/>
                </a:solidFill>
              </a:rPr>
              <a:t> Iterate on Feedback</a:t>
            </a:r>
          </a:p>
        </p:txBody>
      </p:sp>
      <p:sp>
        <p:nvSpPr>
          <p:cNvPr id="2" name="Rounded Rectangle 1">
            <a:extLst>
              <a:ext uri="{FF2B5EF4-FFF2-40B4-BE49-F238E27FC236}">
                <a16:creationId xmlns:a16="http://schemas.microsoft.com/office/drawing/2014/main" xmlns="" id="{C33FDD38-2A99-344F-AC2B-589E9E4E25ED}"/>
              </a:ext>
            </a:extLst>
          </p:cNvPr>
          <p:cNvSpPr/>
          <p:nvPr/>
        </p:nvSpPr>
        <p:spPr>
          <a:xfrm>
            <a:off x="262708" y="1235676"/>
            <a:ext cx="11666583" cy="5288692"/>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xmlns="" id="{14ED6BC2-5002-3A4D-89EF-A82A0EB8A4F6}"/>
              </a:ext>
            </a:extLst>
          </p:cNvPr>
          <p:cNvSpPr txBox="1"/>
          <p:nvPr/>
        </p:nvSpPr>
        <p:spPr>
          <a:xfrm>
            <a:off x="262708" y="729049"/>
            <a:ext cx="10722890" cy="369332"/>
          </a:xfrm>
          <a:prstGeom prst="rect">
            <a:avLst/>
          </a:prstGeom>
          <a:noFill/>
        </p:spPr>
        <p:txBody>
          <a:bodyPr wrap="square" rtlCol="0">
            <a:spAutoFit/>
          </a:bodyPr>
          <a:lstStyle/>
          <a:p>
            <a:r>
              <a:rPr lang="en-GB" dirty="0"/>
              <a:t>Reflect and generate a new solution 5 min</a:t>
            </a:r>
          </a:p>
        </p:txBody>
      </p:sp>
      <p:sp>
        <p:nvSpPr>
          <p:cNvPr id="6" name="TextBox 5">
            <a:extLst>
              <a:ext uri="{FF2B5EF4-FFF2-40B4-BE49-F238E27FC236}">
                <a16:creationId xmlns:a16="http://schemas.microsoft.com/office/drawing/2014/main" xmlns="" id="{164F71F3-EC00-264F-8172-0346A328C990}"/>
              </a:ext>
            </a:extLst>
          </p:cNvPr>
          <p:cNvSpPr txBox="1"/>
          <p:nvPr/>
        </p:nvSpPr>
        <p:spPr>
          <a:xfrm>
            <a:off x="749644" y="1288821"/>
            <a:ext cx="4860324" cy="338554"/>
          </a:xfrm>
          <a:prstGeom prst="rect">
            <a:avLst/>
          </a:prstGeom>
          <a:noFill/>
        </p:spPr>
        <p:txBody>
          <a:bodyPr wrap="square" rtlCol="0">
            <a:spAutoFit/>
          </a:bodyPr>
          <a:lstStyle/>
          <a:p>
            <a:r>
              <a:rPr lang="en-GB" sz="1600" dirty="0"/>
              <a:t>Sketch your idea and note details if necessary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680" y="1676737"/>
            <a:ext cx="3622638" cy="270973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92" y="1676737"/>
            <a:ext cx="3532286" cy="26421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996" y="1676737"/>
            <a:ext cx="3532286" cy="2642150"/>
          </a:xfrm>
          <a:prstGeom prst="rect">
            <a:avLst/>
          </a:prstGeom>
        </p:spPr>
      </p:pic>
      <p:sp>
        <p:nvSpPr>
          <p:cNvPr id="10" name="Rectangle 9"/>
          <p:cNvSpPr/>
          <p:nvPr/>
        </p:nvSpPr>
        <p:spPr>
          <a:xfrm>
            <a:off x="663836" y="4486964"/>
            <a:ext cx="3455500" cy="1477328"/>
          </a:xfrm>
          <a:prstGeom prst="rect">
            <a:avLst/>
          </a:prstGeom>
        </p:spPr>
        <p:txBody>
          <a:bodyPr wrap="square">
            <a:spAutoFit/>
          </a:bodyPr>
          <a:lstStyle/>
          <a:p>
            <a:r>
              <a:rPr lang="en-US" dirty="0"/>
              <a:t>(Front)The wallet will show a sky blue falcon logo stitched on to a light grey shell cordovan leather </a:t>
            </a:r>
            <a:r>
              <a:rPr lang="en-US" dirty="0" smtClean="0"/>
              <a:t>body and with a sky blue (exposed) stitching surrounding the body</a:t>
            </a:r>
            <a:endParaRPr lang="en-US" dirty="0"/>
          </a:p>
        </p:txBody>
      </p:sp>
      <p:sp>
        <p:nvSpPr>
          <p:cNvPr id="11" name="Rectangle 10"/>
          <p:cNvSpPr/>
          <p:nvPr/>
        </p:nvSpPr>
        <p:spPr>
          <a:xfrm>
            <a:off x="4301368" y="4435832"/>
            <a:ext cx="3622638" cy="2031325"/>
          </a:xfrm>
          <a:prstGeom prst="rect">
            <a:avLst/>
          </a:prstGeom>
        </p:spPr>
        <p:txBody>
          <a:bodyPr wrap="square">
            <a:spAutoFit/>
          </a:bodyPr>
          <a:lstStyle/>
          <a:p>
            <a:r>
              <a:rPr lang="en-US" dirty="0"/>
              <a:t>(Interior)Will feature a 3 inch thin screen that can sync with your phone’s cell banking app and display </a:t>
            </a:r>
            <a:r>
              <a:rPr lang="en-US" dirty="0" smtClean="0"/>
              <a:t>it, and of course show the time, and underneath the screen, there is also a card sleeve. On Right hand side there are also card and cash slots</a:t>
            </a:r>
            <a:endParaRPr lang="en-US" dirty="0"/>
          </a:p>
        </p:txBody>
      </p:sp>
      <p:sp>
        <p:nvSpPr>
          <p:cNvPr id="12" name="Rectangle 11"/>
          <p:cNvSpPr/>
          <p:nvPr/>
        </p:nvSpPr>
        <p:spPr>
          <a:xfrm>
            <a:off x="8106038" y="4439546"/>
            <a:ext cx="3532286" cy="2031325"/>
          </a:xfrm>
          <a:prstGeom prst="rect">
            <a:avLst/>
          </a:prstGeom>
        </p:spPr>
        <p:txBody>
          <a:bodyPr wrap="square">
            <a:spAutoFit/>
          </a:bodyPr>
          <a:lstStyle/>
          <a:p>
            <a:r>
              <a:rPr lang="en-ZA" dirty="0" smtClean="0"/>
              <a:t>(Back)Will feature a simple sky blue line with a type-c charging port &amp; usb port which are connected to an ultra thin 5020 mAh Li-poly battery that powers the wallets screen, which can also basically turn your wallet into a power bank</a:t>
            </a:r>
            <a:endParaRPr lang="en-ZA" dirty="0"/>
          </a:p>
        </p:txBody>
      </p:sp>
    </p:spTree>
    <p:extLst>
      <p:ext uri="{BB962C8B-B14F-4D97-AF65-F5344CB8AC3E}">
        <p14:creationId xmlns:p14="http://schemas.microsoft.com/office/powerpoint/2010/main" val="2194600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D040A8A-8286-D24D-A130-597B68F1B57D}"/>
              </a:ext>
            </a:extLst>
          </p:cNvPr>
          <p:cNvSpPr/>
          <p:nvPr/>
        </p:nvSpPr>
        <p:spPr>
          <a:xfrm>
            <a:off x="0" y="0"/>
            <a:ext cx="12192000" cy="7290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Title 6">
            <a:extLst>
              <a:ext uri="{FF2B5EF4-FFF2-40B4-BE49-F238E27FC236}">
                <a16:creationId xmlns:a16="http://schemas.microsoft.com/office/drawing/2014/main" xmlns="" id="{D9391B11-CA90-0C41-9A07-A3853573D10D}"/>
              </a:ext>
            </a:extLst>
          </p:cNvPr>
          <p:cNvSpPr>
            <a:spLocks noGrp="1"/>
          </p:cNvSpPr>
          <p:nvPr>
            <p:ph type="title"/>
          </p:nvPr>
        </p:nvSpPr>
        <p:spPr>
          <a:xfrm>
            <a:off x="0" y="0"/>
            <a:ext cx="12192000" cy="729049"/>
          </a:xfrm>
        </p:spPr>
        <p:txBody>
          <a:bodyPr/>
          <a:lstStyle/>
          <a:p>
            <a:r>
              <a:rPr lang="en-GB" dirty="0">
                <a:solidFill>
                  <a:schemeClr val="bg1"/>
                </a:solidFill>
              </a:rPr>
              <a:t>Build and Test</a:t>
            </a:r>
          </a:p>
        </p:txBody>
      </p:sp>
      <p:sp>
        <p:nvSpPr>
          <p:cNvPr id="2" name="Rounded Rectangle 1">
            <a:extLst>
              <a:ext uri="{FF2B5EF4-FFF2-40B4-BE49-F238E27FC236}">
                <a16:creationId xmlns:a16="http://schemas.microsoft.com/office/drawing/2014/main" xmlns="" id="{C33FDD38-2A99-344F-AC2B-589E9E4E25ED}"/>
              </a:ext>
            </a:extLst>
          </p:cNvPr>
          <p:cNvSpPr/>
          <p:nvPr/>
        </p:nvSpPr>
        <p:spPr>
          <a:xfrm>
            <a:off x="75816" y="729049"/>
            <a:ext cx="5865804" cy="5659395"/>
          </a:xfrm>
          <a:prstGeom prst="roundRect">
            <a:avLst>
              <a:gd name="adj" fmla="val 8503"/>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xmlns="" id="{14ED6BC2-5002-3A4D-89EF-A82A0EB8A4F6}"/>
              </a:ext>
            </a:extLst>
          </p:cNvPr>
          <p:cNvSpPr txBox="1"/>
          <p:nvPr/>
        </p:nvSpPr>
        <p:spPr>
          <a:xfrm>
            <a:off x="518752" y="695801"/>
            <a:ext cx="5288692" cy="369332"/>
          </a:xfrm>
          <a:prstGeom prst="rect">
            <a:avLst/>
          </a:prstGeom>
          <a:noFill/>
        </p:spPr>
        <p:txBody>
          <a:bodyPr wrap="square" rtlCol="0">
            <a:spAutoFit/>
          </a:bodyPr>
          <a:lstStyle/>
          <a:p>
            <a:r>
              <a:rPr lang="en-GB" dirty="0"/>
              <a:t>Build your solution</a:t>
            </a:r>
          </a:p>
        </p:txBody>
      </p:sp>
      <p:sp>
        <p:nvSpPr>
          <p:cNvPr id="6" name="Rounded Rectangle 5">
            <a:extLst>
              <a:ext uri="{FF2B5EF4-FFF2-40B4-BE49-F238E27FC236}">
                <a16:creationId xmlns:a16="http://schemas.microsoft.com/office/drawing/2014/main" xmlns="" id="{3C446C39-203A-4746-8564-8619BD994B7C}"/>
              </a:ext>
            </a:extLst>
          </p:cNvPr>
          <p:cNvSpPr/>
          <p:nvPr/>
        </p:nvSpPr>
        <p:spPr>
          <a:xfrm>
            <a:off x="6347719" y="1099748"/>
            <a:ext cx="5724832" cy="5659395"/>
          </a:xfrm>
          <a:prstGeom prst="roundRect">
            <a:avLst>
              <a:gd name="adj" fmla="val 9875"/>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ounded Rectangle 12">
            <a:extLst>
              <a:ext uri="{FF2B5EF4-FFF2-40B4-BE49-F238E27FC236}">
                <a16:creationId xmlns:a16="http://schemas.microsoft.com/office/drawing/2014/main" xmlns="" id="{46BB1688-212F-0E4B-AE11-679141F280E8}"/>
              </a:ext>
            </a:extLst>
          </p:cNvPr>
          <p:cNvSpPr/>
          <p:nvPr/>
        </p:nvSpPr>
        <p:spPr>
          <a:xfrm>
            <a:off x="6511850" y="1242533"/>
            <a:ext cx="2625105" cy="2631308"/>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xmlns="" id="{2F0250BC-0538-EA41-9D3B-384264757420}"/>
              </a:ext>
            </a:extLst>
          </p:cNvPr>
          <p:cNvSpPr txBox="1"/>
          <p:nvPr/>
        </p:nvSpPr>
        <p:spPr>
          <a:xfrm>
            <a:off x="7024816" y="725208"/>
            <a:ext cx="5288692" cy="369332"/>
          </a:xfrm>
          <a:prstGeom prst="rect">
            <a:avLst/>
          </a:prstGeom>
          <a:noFill/>
        </p:spPr>
        <p:txBody>
          <a:bodyPr wrap="square" rtlCol="0">
            <a:spAutoFit/>
          </a:bodyPr>
          <a:lstStyle/>
          <a:p>
            <a:r>
              <a:rPr lang="en-GB" dirty="0"/>
              <a:t>Share your solution and get feedback – 5min each</a:t>
            </a:r>
          </a:p>
        </p:txBody>
      </p:sp>
      <p:sp>
        <p:nvSpPr>
          <p:cNvPr id="5" name="Rectangle 4">
            <a:extLst>
              <a:ext uri="{FF2B5EF4-FFF2-40B4-BE49-F238E27FC236}">
                <a16:creationId xmlns:a16="http://schemas.microsoft.com/office/drawing/2014/main" xmlns="" id="{1CF3F6E9-3904-8B45-9203-DAD5828E656F}"/>
              </a:ext>
            </a:extLst>
          </p:cNvPr>
          <p:cNvSpPr/>
          <p:nvPr/>
        </p:nvSpPr>
        <p:spPr>
          <a:xfrm>
            <a:off x="481915" y="1427747"/>
            <a:ext cx="5226907" cy="923330"/>
          </a:xfrm>
          <a:prstGeom prst="rect">
            <a:avLst/>
          </a:prstGeom>
        </p:spPr>
        <p:txBody>
          <a:bodyPr wrap="square">
            <a:spAutoFit/>
          </a:bodyPr>
          <a:lstStyle/>
          <a:p>
            <a:r>
              <a:rPr lang="en-GB" dirty="0"/>
              <a:t>Make something your partner can interact with use anything you want paper cardboard etc.  Place photo’s here (10min)</a:t>
            </a:r>
          </a:p>
        </p:txBody>
      </p:sp>
      <p:sp>
        <p:nvSpPr>
          <p:cNvPr id="19" name="Rounded Rectangle 18">
            <a:extLst>
              <a:ext uri="{FF2B5EF4-FFF2-40B4-BE49-F238E27FC236}">
                <a16:creationId xmlns:a16="http://schemas.microsoft.com/office/drawing/2014/main" xmlns="" id="{A5A674F1-B913-3544-87E1-44B51ADF4EF8}"/>
              </a:ext>
            </a:extLst>
          </p:cNvPr>
          <p:cNvSpPr/>
          <p:nvPr/>
        </p:nvSpPr>
        <p:spPr>
          <a:xfrm>
            <a:off x="9301085" y="1223801"/>
            <a:ext cx="2625105" cy="2631308"/>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ounded Rectangle 19">
            <a:extLst>
              <a:ext uri="{FF2B5EF4-FFF2-40B4-BE49-F238E27FC236}">
                <a16:creationId xmlns:a16="http://schemas.microsoft.com/office/drawing/2014/main" xmlns="" id="{15A80DD4-BE3C-2142-8702-1B1315916835}"/>
              </a:ext>
            </a:extLst>
          </p:cNvPr>
          <p:cNvSpPr/>
          <p:nvPr/>
        </p:nvSpPr>
        <p:spPr>
          <a:xfrm>
            <a:off x="6511850" y="3998574"/>
            <a:ext cx="2625105" cy="2631308"/>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20">
            <a:extLst>
              <a:ext uri="{FF2B5EF4-FFF2-40B4-BE49-F238E27FC236}">
                <a16:creationId xmlns:a16="http://schemas.microsoft.com/office/drawing/2014/main" xmlns="" id="{A00EC8C3-1737-7143-AB5C-69C541161DB0}"/>
              </a:ext>
            </a:extLst>
          </p:cNvPr>
          <p:cNvSpPr/>
          <p:nvPr/>
        </p:nvSpPr>
        <p:spPr>
          <a:xfrm>
            <a:off x="9301085" y="3979842"/>
            <a:ext cx="2625105" cy="2631308"/>
          </a:xfrm>
          <a:prstGeom prst="roundRect">
            <a:avLst/>
          </a:prstGeom>
          <a:noFill/>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xmlns="" id="{5E170B8B-B224-9647-BBF9-A96317D00120}"/>
              </a:ext>
            </a:extLst>
          </p:cNvPr>
          <p:cNvSpPr txBox="1"/>
          <p:nvPr/>
        </p:nvSpPr>
        <p:spPr>
          <a:xfrm>
            <a:off x="6717957" y="1296219"/>
            <a:ext cx="3089189" cy="338554"/>
          </a:xfrm>
          <a:prstGeom prst="rect">
            <a:avLst/>
          </a:prstGeom>
          <a:noFill/>
        </p:spPr>
        <p:txBody>
          <a:bodyPr wrap="square" rtlCol="0">
            <a:spAutoFit/>
          </a:bodyPr>
          <a:lstStyle/>
          <a:p>
            <a:r>
              <a:rPr lang="en-GB" sz="1600" dirty="0"/>
              <a:t>What worked</a:t>
            </a:r>
          </a:p>
        </p:txBody>
      </p:sp>
      <p:sp>
        <p:nvSpPr>
          <p:cNvPr id="23" name="TextBox 22">
            <a:extLst>
              <a:ext uri="{FF2B5EF4-FFF2-40B4-BE49-F238E27FC236}">
                <a16:creationId xmlns:a16="http://schemas.microsoft.com/office/drawing/2014/main" xmlns="" id="{732092CB-3F0D-0A4A-8BB0-656FB5C1215D}"/>
              </a:ext>
            </a:extLst>
          </p:cNvPr>
          <p:cNvSpPr txBox="1"/>
          <p:nvPr/>
        </p:nvSpPr>
        <p:spPr>
          <a:xfrm>
            <a:off x="9465276" y="1296219"/>
            <a:ext cx="3089189" cy="338554"/>
          </a:xfrm>
          <a:prstGeom prst="rect">
            <a:avLst/>
          </a:prstGeom>
          <a:noFill/>
        </p:spPr>
        <p:txBody>
          <a:bodyPr wrap="square" rtlCol="0">
            <a:spAutoFit/>
          </a:bodyPr>
          <a:lstStyle/>
          <a:p>
            <a:r>
              <a:rPr lang="en-GB" sz="1600" dirty="0"/>
              <a:t>What can be improved</a:t>
            </a:r>
          </a:p>
        </p:txBody>
      </p:sp>
      <p:sp>
        <p:nvSpPr>
          <p:cNvPr id="24" name="TextBox 23">
            <a:extLst>
              <a:ext uri="{FF2B5EF4-FFF2-40B4-BE49-F238E27FC236}">
                <a16:creationId xmlns:a16="http://schemas.microsoft.com/office/drawing/2014/main" xmlns="" id="{9CFF74D3-04EF-9E41-AFA7-E8D3FBBA2114}"/>
              </a:ext>
            </a:extLst>
          </p:cNvPr>
          <p:cNvSpPr txBox="1"/>
          <p:nvPr/>
        </p:nvSpPr>
        <p:spPr>
          <a:xfrm>
            <a:off x="6717956" y="4075263"/>
            <a:ext cx="3089189" cy="338554"/>
          </a:xfrm>
          <a:prstGeom prst="rect">
            <a:avLst/>
          </a:prstGeom>
          <a:noFill/>
        </p:spPr>
        <p:txBody>
          <a:bodyPr wrap="square" rtlCol="0">
            <a:spAutoFit/>
          </a:bodyPr>
          <a:lstStyle/>
          <a:p>
            <a:r>
              <a:rPr lang="en-GB" sz="1600" dirty="0"/>
              <a:t>Questions</a:t>
            </a:r>
          </a:p>
        </p:txBody>
      </p:sp>
      <p:sp>
        <p:nvSpPr>
          <p:cNvPr id="25" name="TextBox 24">
            <a:extLst>
              <a:ext uri="{FF2B5EF4-FFF2-40B4-BE49-F238E27FC236}">
                <a16:creationId xmlns:a16="http://schemas.microsoft.com/office/drawing/2014/main" xmlns="" id="{2B99054A-CC5B-D841-A8CA-4942F7AD3E10}"/>
              </a:ext>
            </a:extLst>
          </p:cNvPr>
          <p:cNvSpPr txBox="1"/>
          <p:nvPr/>
        </p:nvSpPr>
        <p:spPr>
          <a:xfrm>
            <a:off x="9465276" y="4075263"/>
            <a:ext cx="3089189" cy="338554"/>
          </a:xfrm>
          <a:prstGeom prst="rect">
            <a:avLst/>
          </a:prstGeom>
          <a:noFill/>
        </p:spPr>
        <p:txBody>
          <a:bodyPr wrap="square" rtlCol="0">
            <a:spAutoFit/>
          </a:bodyPr>
          <a:lstStyle/>
          <a:p>
            <a:r>
              <a:rPr lang="en-GB" sz="1600" dirty="0"/>
              <a:t>Ideas</a:t>
            </a:r>
          </a:p>
        </p:txBody>
      </p:sp>
      <p:sp>
        <p:nvSpPr>
          <p:cNvPr id="3" name="Rectangle 2"/>
          <p:cNvSpPr/>
          <p:nvPr/>
        </p:nvSpPr>
        <p:spPr>
          <a:xfrm>
            <a:off x="6679291" y="1744238"/>
            <a:ext cx="2290221" cy="1477328"/>
          </a:xfrm>
          <a:prstGeom prst="rect">
            <a:avLst/>
          </a:prstGeom>
        </p:spPr>
        <p:txBody>
          <a:bodyPr wrap="square">
            <a:spAutoFit/>
          </a:bodyPr>
          <a:lstStyle/>
          <a:p>
            <a:r>
              <a:rPr lang="en-US" dirty="0"/>
              <a:t>All the features of the wallet worked correctly (including the main feature, sync phone screen)</a:t>
            </a:r>
          </a:p>
        </p:txBody>
      </p:sp>
      <p:sp>
        <p:nvSpPr>
          <p:cNvPr id="9" name="Rectangle 8"/>
          <p:cNvSpPr/>
          <p:nvPr/>
        </p:nvSpPr>
        <p:spPr>
          <a:xfrm>
            <a:off x="9388674" y="1707191"/>
            <a:ext cx="2546030" cy="923330"/>
          </a:xfrm>
          <a:prstGeom prst="rect">
            <a:avLst/>
          </a:prstGeom>
        </p:spPr>
        <p:txBody>
          <a:bodyPr wrap="square">
            <a:spAutoFit/>
          </a:bodyPr>
          <a:lstStyle/>
          <a:p>
            <a:r>
              <a:rPr lang="en-US" dirty="0"/>
              <a:t>The touch response time of the screen and brightness</a:t>
            </a:r>
          </a:p>
        </p:txBody>
      </p:sp>
      <p:sp>
        <p:nvSpPr>
          <p:cNvPr id="10" name="Rectangle 9"/>
          <p:cNvSpPr/>
          <p:nvPr/>
        </p:nvSpPr>
        <p:spPr>
          <a:xfrm>
            <a:off x="6679291" y="4447754"/>
            <a:ext cx="2402716" cy="2031325"/>
          </a:xfrm>
          <a:prstGeom prst="rect">
            <a:avLst/>
          </a:prstGeom>
        </p:spPr>
        <p:txBody>
          <a:bodyPr wrap="square">
            <a:spAutoFit/>
          </a:bodyPr>
          <a:lstStyle/>
          <a:p>
            <a:pPr marL="285750" indent="-285750">
              <a:buFont typeface="Arial" panose="020B0604020202020204" pitchFamily="34" charset="0"/>
              <a:buChar char="•"/>
            </a:pPr>
            <a:r>
              <a:rPr lang="en-US" dirty="0"/>
              <a:t>How much will it be to such kind of a wallet</a:t>
            </a:r>
            <a:r>
              <a:rPr lang="en-US" dirty="0" smtClean="0"/>
              <a:t>?</a:t>
            </a:r>
          </a:p>
          <a:p>
            <a:pPr marL="285750" indent="-285750">
              <a:buFont typeface="Arial" panose="020B0604020202020204" pitchFamily="34" charset="0"/>
              <a:buChar char="•"/>
            </a:pPr>
            <a:r>
              <a:rPr lang="en-US" dirty="0" smtClean="0"/>
              <a:t>Will there be other color themes either than sky blue and light grey?</a:t>
            </a:r>
            <a:endParaRPr lang="en-US" dirty="0"/>
          </a:p>
        </p:txBody>
      </p:sp>
      <p:sp>
        <p:nvSpPr>
          <p:cNvPr id="11" name="Rectangle 10"/>
          <p:cNvSpPr/>
          <p:nvPr/>
        </p:nvSpPr>
        <p:spPr>
          <a:xfrm>
            <a:off x="9473342" y="4417119"/>
            <a:ext cx="2376693" cy="2031325"/>
          </a:xfrm>
          <a:prstGeom prst="rect">
            <a:avLst/>
          </a:prstGeom>
        </p:spPr>
        <p:txBody>
          <a:bodyPr wrap="square">
            <a:spAutoFit/>
          </a:bodyPr>
          <a:lstStyle/>
          <a:p>
            <a:pPr marL="285750" indent="-285750">
              <a:buFont typeface="Arial" panose="020B0604020202020204" pitchFamily="34" charset="0"/>
              <a:buChar char="•"/>
            </a:pPr>
            <a:r>
              <a:rPr lang="en-US" dirty="0"/>
              <a:t>U</a:t>
            </a:r>
            <a:r>
              <a:rPr lang="en-US" dirty="0" smtClean="0"/>
              <a:t>se a IPS LCD </a:t>
            </a:r>
            <a:r>
              <a:rPr lang="en-US" dirty="0"/>
              <a:t>screen instead of an </a:t>
            </a:r>
            <a:r>
              <a:rPr lang="en-US" dirty="0" smtClean="0"/>
              <a:t>AMOLED </a:t>
            </a:r>
            <a:r>
              <a:rPr lang="en-US" dirty="0"/>
              <a:t>screen </a:t>
            </a:r>
            <a:endParaRPr lang="en-US" dirty="0" smtClean="0"/>
          </a:p>
          <a:p>
            <a:pPr marL="285750" indent="-285750">
              <a:buFont typeface="Arial" panose="020B0604020202020204" pitchFamily="34" charset="0"/>
              <a:buChar char="•"/>
            </a:pPr>
            <a:r>
              <a:rPr lang="en-US" dirty="0" smtClean="0"/>
              <a:t> Use a bigger display</a:t>
            </a:r>
          </a:p>
          <a:p>
            <a:pPr marL="285750" indent="-285750">
              <a:buFont typeface="Arial" panose="020B0604020202020204" pitchFamily="34" charset="0"/>
              <a:buChar char="•"/>
            </a:pPr>
            <a:r>
              <a:rPr lang="en-US" dirty="0" smtClean="0"/>
              <a:t>Give the user the option of choosing what logo they want </a:t>
            </a:r>
            <a:endParaRPr lang="en-US" dirty="0"/>
          </a:p>
        </p:txBody>
      </p:sp>
      <p:pic>
        <p:nvPicPr>
          <p:cNvPr id="12" name="Picture 11"/>
          <p:cNvPicPr>
            <a:picLocks noChangeAspect="1"/>
          </p:cNvPicPr>
          <p:nvPr/>
        </p:nvPicPr>
        <p:blipFill>
          <a:blip r:embed="rId3"/>
          <a:stretch>
            <a:fillRect/>
          </a:stretch>
        </p:blipFill>
        <p:spPr>
          <a:xfrm>
            <a:off x="481914" y="2428271"/>
            <a:ext cx="5251781" cy="3733990"/>
          </a:xfrm>
          <a:prstGeom prst="rect">
            <a:avLst/>
          </a:prstGeom>
        </p:spPr>
      </p:pic>
    </p:spTree>
    <p:extLst>
      <p:ext uri="{BB962C8B-B14F-4D97-AF65-F5344CB8AC3E}">
        <p14:creationId xmlns:p14="http://schemas.microsoft.com/office/powerpoint/2010/main" val="1563693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D040A8A-8286-D24D-A130-597B68F1B57D}"/>
              </a:ext>
            </a:extLst>
          </p:cNvPr>
          <p:cNvSpPr/>
          <p:nvPr/>
        </p:nvSpPr>
        <p:spPr>
          <a:xfrm>
            <a:off x="0" y="0"/>
            <a:ext cx="12192000" cy="72904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7" name="Title 6">
            <a:extLst>
              <a:ext uri="{FF2B5EF4-FFF2-40B4-BE49-F238E27FC236}">
                <a16:creationId xmlns:a16="http://schemas.microsoft.com/office/drawing/2014/main" xmlns="" id="{D9391B11-CA90-0C41-9A07-A3853573D10D}"/>
              </a:ext>
            </a:extLst>
          </p:cNvPr>
          <p:cNvSpPr>
            <a:spLocks noGrp="1"/>
          </p:cNvSpPr>
          <p:nvPr>
            <p:ph type="title"/>
          </p:nvPr>
        </p:nvSpPr>
        <p:spPr>
          <a:xfrm>
            <a:off x="0" y="0"/>
            <a:ext cx="12192000" cy="729049"/>
          </a:xfrm>
        </p:spPr>
        <p:txBody>
          <a:bodyPr/>
          <a:lstStyle/>
          <a:p>
            <a:r>
              <a:rPr lang="en-GB" dirty="0">
                <a:solidFill>
                  <a:schemeClr val="bg1"/>
                </a:solidFill>
              </a:rPr>
              <a:t>Your experience</a:t>
            </a:r>
          </a:p>
        </p:txBody>
      </p:sp>
      <p:graphicFrame>
        <p:nvGraphicFramePr>
          <p:cNvPr id="9" name="TextBox 2">
            <a:extLst>
              <a:ext uri="{FF2B5EF4-FFF2-40B4-BE49-F238E27FC236}">
                <a16:creationId xmlns:a16="http://schemas.microsoft.com/office/drawing/2014/main" xmlns="" id="{B464D5E0-BD71-4A46-9B83-A3486D39F367}"/>
              </a:ext>
            </a:extLst>
          </p:cNvPr>
          <p:cNvGraphicFramePr/>
          <p:nvPr/>
        </p:nvGraphicFramePr>
        <p:xfrm>
          <a:off x="691978" y="1477248"/>
          <a:ext cx="10676238" cy="390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83564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823</Words>
  <Application>Microsoft Office PowerPoint</Application>
  <PresentationFormat>Widescreen</PresentationFormat>
  <Paragraphs>86</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PT Sans</vt:lpstr>
      <vt:lpstr>Office Theme</vt:lpstr>
      <vt:lpstr>PowerPoint Presentation</vt:lpstr>
      <vt:lpstr> Design your Ideal Wallet</vt:lpstr>
      <vt:lpstr> Empathy – Identify a partner and Engage</vt:lpstr>
      <vt:lpstr>Define and understand the problem and gain insights</vt:lpstr>
      <vt:lpstr> Ideate – Generate alternatives to test</vt:lpstr>
      <vt:lpstr> Iterate on Feedback</vt:lpstr>
      <vt:lpstr>Build and Test</vt:lpstr>
      <vt:lpstr>Your experience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Willem Boshoff</dc:creator>
  <cp:lastModifiedBy>AMT</cp:lastModifiedBy>
  <cp:revision>36</cp:revision>
  <dcterms:created xsi:type="dcterms:W3CDTF">2021-04-25T10:17:49Z</dcterms:created>
  <dcterms:modified xsi:type="dcterms:W3CDTF">2021-08-24T10:21:40Z</dcterms:modified>
</cp:coreProperties>
</file>