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Robot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e828661ed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e828661ed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828661ed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828661ed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c5a85d02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c5a85d02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c5a85d02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c5a85d0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c5a85d02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c5a85d02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Avoid close contact to others</a:t>
            </a:r>
            <a:endParaRPr/>
          </a:p>
          <a:p>
            <a:pPr marL="457200" lvl="0" indent="-298450" algn="l" rtl="0">
              <a:spcBef>
                <a:spcPts val="0"/>
              </a:spcBef>
              <a:spcAft>
                <a:spcPts val="0"/>
              </a:spcAft>
              <a:buSzPts val="1100"/>
              <a:buChar char="●"/>
            </a:pPr>
            <a:r>
              <a:rPr lang="en-GB"/>
              <a:t>Get tested when having Covid-19 Symptoms</a:t>
            </a:r>
            <a:endParaRPr/>
          </a:p>
          <a:p>
            <a:pPr marL="457200" lvl="0" indent="-298450" algn="l" rtl="0">
              <a:spcBef>
                <a:spcPts val="0"/>
              </a:spcBef>
              <a:spcAft>
                <a:spcPts val="0"/>
              </a:spcAft>
              <a:buSzPts val="1100"/>
              <a:buChar char="●"/>
            </a:pPr>
            <a:r>
              <a:rPr lang="en-GB"/>
              <a:t>Isolate yourself for 14 days</a:t>
            </a:r>
            <a:endParaRPr/>
          </a:p>
          <a:p>
            <a:pPr marL="457200" lvl="0" indent="-298450" algn="l" rtl="0">
              <a:spcBef>
                <a:spcPts val="0"/>
              </a:spcBef>
              <a:spcAft>
                <a:spcPts val="0"/>
              </a:spcAft>
              <a:buSzPts val="1100"/>
              <a:buChar char="●"/>
            </a:pPr>
            <a:r>
              <a:rPr lang="en-GB"/>
              <a:t>Get Vaccinated when You are not sick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c5a85d3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c5a85d3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1100"/>
              <a:buFont typeface="Arial"/>
              <a:buNone/>
            </a:pPr>
            <a:r>
              <a:rPr lang="en-GB" b="1">
                <a:solidFill>
                  <a:schemeClr val="dk1"/>
                </a:solidFill>
              </a:rPr>
              <a:t>To prevent the spread of COVID-19:</a:t>
            </a:r>
            <a:endParaRPr b="1">
              <a:solidFill>
                <a:schemeClr val="dk1"/>
              </a:solidFill>
            </a:endParaRPr>
          </a:p>
          <a:p>
            <a:pPr marL="457200" lvl="0" indent="0" algn="l" rtl="0">
              <a:lnSpc>
                <a:spcPct val="115000"/>
              </a:lnSpc>
              <a:spcBef>
                <a:spcPts val="10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Avoid large events and mass gatherings.</a:t>
            </a:r>
            <a:endParaRPr>
              <a:solidFill>
                <a:schemeClr val="dk1"/>
              </a:solidFill>
            </a:endParaRPr>
          </a:p>
          <a:p>
            <a:pPr marL="457200" lvl="0" indent="0" algn="l" rtl="0">
              <a:lnSpc>
                <a:spcPct val="115000"/>
              </a:lnSpc>
              <a:spcBef>
                <a:spcPts val="1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Avoid close contact (within about 6 feet, or 2 meters) with anyone who is sick or has symptoms.</a:t>
            </a:r>
            <a:endParaRPr>
              <a:solidFill>
                <a:schemeClr val="dk1"/>
              </a:solidFill>
            </a:endParaRPr>
          </a:p>
          <a:p>
            <a:pPr marL="457200" lvl="0" indent="0" algn="l" rtl="0">
              <a:lnSpc>
                <a:spcPct val="107000"/>
              </a:lnSpc>
              <a:spcBef>
                <a:spcPts val="3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Stay home as much as possible and keep distance between yourself and others (within about 6 feet, or 2 meters) if COVID-19 is spreading in your community, especially if you have a higher risk of serious illness. Keep in mind some people may have COVID-19 and spread it to others, even if they don't have symptoms or don't know they have COVID-19.</a:t>
            </a:r>
            <a:endParaRPr>
              <a:solidFill>
                <a:schemeClr val="dk1"/>
              </a:solidFill>
            </a:endParaRPr>
          </a:p>
          <a:p>
            <a:pPr marL="457200" lvl="0" indent="0" algn="l" rtl="0">
              <a:lnSpc>
                <a:spcPct val="115000"/>
              </a:lnSpc>
              <a:spcBef>
                <a:spcPts val="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Wash your hands often with soap and water for at least 20 seconds, or use an alcohol-based hand sanitizer that contains at least 60% alcohol.</a:t>
            </a:r>
            <a:endParaRPr>
              <a:solidFill>
                <a:schemeClr val="dk1"/>
              </a:solidFill>
            </a:endParaRPr>
          </a:p>
          <a:p>
            <a:pPr marL="457200" lvl="0" indent="0" algn="l" rtl="0">
              <a:lnSpc>
                <a:spcPct val="107000"/>
              </a:lnSpc>
              <a:spcBef>
                <a:spcPts val="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Cover your face with a cloth face covering in public spaces, such as the grocery store, where it's difficult to avoid close contact with others, especially if you're in an area with ongoing community spread. Only use nonmedical cloth masks — surgical masks and N95 respirators should be reserved for health care providers.</a:t>
            </a:r>
            <a:endParaRPr>
              <a:solidFill>
                <a:schemeClr val="dk1"/>
              </a:solidFill>
            </a:endParaRPr>
          </a:p>
          <a:p>
            <a:pPr marL="457200" lvl="0" indent="0" algn="l" rtl="0">
              <a:lnSpc>
                <a:spcPct val="115000"/>
              </a:lnSpc>
              <a:spcBef>
                <a:spcPts val="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Cover your mouth and nose with your elbow or a tissue when you cough or sneeze. Throw away the used tissue.</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Avoid touching your eyes, nose and mouth.</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Avoid sharing dishes, glasses, bedding and other household items if you're sick.</a:t>
            </a:r>
            <a:endParaRPr>
              <a:solidFill>
                <a:schemeClr val="dk1"/>
              </a:solidFill>
            </a:endParaRPr>
          </a:p>
          <a:p>
            <a:pPr marL="457200" lvl="0" indent="0" algn="l" rtl="0">
              <a:lnSpc>
                <a:spcPct val="115000"/>
              </a:lnSpc>
              <a:spcBef>
                <a:spcPts val="1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Clean and disinfect high-touch surfaces daily.</a:t>
            </a:r>
            <a:endParaRPr>
              <a:solidFill>
                <a:schemeClr val="dk1"/>
              </a:solidFill>
            </a:endParaRPr>
          </a:p>
          <a:p>
            <a:pPr marL="457200" lvl="0" indent="0" algn="l" rtl="0">
              <a:lnSpc>
                <a:spcPct val="115000"/>
              </a:lnSpc>
              <a:spcBef>
                <a:spcPts val="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Stay home from work, school and public areas if you're sick, unless you're going to get medical care. Avoid taking public transportation if you're sick</a:t>
            </a:r>
            <a:r>
              <a:rPr lang="en-GB" sz="1200">
                <a:solidFill>
                  <a:srgbClr val="111111"/>
                </a:solidFill>
              </a:rPr>
              <a:t>.</a:t>
            </a:r>
            <a:endParaRPr sz="1200" baseline="30000">
              <a:solidFill>
                <a:srgbClr val="111111"/>
              </a:solidFill>
            </a:endParaRPr>
          </a:p>
          <a:p>
            <a:pPr marL="0" lvl="0" indent="0" algn="l" rtl="0">
              <a:spcBef>
                <a:spcPts val="10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c5a85d3b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c5a85d3b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baseline="30000">
              <a:solidFill>
                <a:schemeClr val="dk1"/>
              </a:solidFill>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0775" y="17313"/>
            <a:ext cx="9082450" cy="5108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1"/>
                </a:solidFill>
              </a:rPr>
              <a:t>Topic : </a:t>
            </a:r>
            <a:r>
              <a:rPr lang="en-GB" sz="2088" b="1">
                <a:solidFill>
                  <a:schemeClr val="accent1"/>
                </a:solidFill>
                <a:highlight>
                  <a:srgbClr val="FFFFFF"/>
                </a:highlight>
              </a:rPr>
              <a:t>Design a way to educate the public on Covid-19</a:t>
            </a:r>
            <a:endParaRPr sz="3688" b="1">
              <a:solidFill>
                <a:schemeClr val="accent1"/>
              </a:solidFill>
            </a:endParaRPr>
          </a:p>
        </p:txBody>
      </p:sp>
      <p:pic>
        <p:nvPicPr>
          <p:cNvPr id="60" name="Google Shape;60;p14"/>
          <p:cNvPicPr preferRelativeResize="0"/>
          <p:nvPr/>
        </p:nvPicPr>
        <p:blipFill>
          <a:blip r:embed="rId3">
            <a:alphaModFix/>
          </a:blip>
          <a:stretch>
            <a:fillRect/>
          </a:stretch>
        </p:blipFill>
        <p:spPr>
          <a:xfrm>
            <a:off x="0" y="1017725"/>
            <a:ext cx="9143989" cy="407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1"/>
                </a:solidFill>
              </a:rPr>
              <a:t>Empathise</a:t>
            </a:r>
            <a:endParaRPr>
              <a:solidFill>
                <a:schemeClr val="accent1"/>
              </a:solidFill>
            </a:endParaRPr>
          </a:p>
        </p:txBody>
      </p:sp>
      <p:sp>
        <p:nvSpPr>
          <p:cNvPr id="66" name="Google Shape;66;p15"/>
          <p:cNvSpPr txBox="1">
            <a:spLocks noGrp="1"/>
          </p:cNvSpPr>
          <p:nvPr>
            <p:ph type="body" idx="1"/>
          </p:nvPr>
        </p:nvSpPr>
        <p:spPr>
          <a:xfrm>
            <a:off x="233775" y="1165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700" baseline="30000">
                <a:solidFill>
                  <a:schemeClr val="dk1"/>
                </a:solidFill>
                <a:highlight>
                  <a:schemeClr val="accent6"/>
                </a:highlight>
              </a:rPr>
              <a:t>Covid-19 has affected lot of people, its very painful to see people getting sick then end up dying due to covid-19 and the symptoms are more likely to go deeper than viruses like the common cold. </a:t>
            </a:r>
            <a:r>
              <a:rPr lang="en-GB" sz="1700" b="1" baseline="30000">
                <a:solidFill>
                  <a:schemeClr val="dk1"/>
                </a:solidFill>
                <a:highlight>
                  <a:schemeClr val="accent6"/>
                </a:highlight>
              </a:rPr>
              <a:t>The lungs might become inflamed</a:t>
            </a:r>
            <a:r>
              <a:rPr lang="en-GB" sz="1700" baseline="30000">
                <a:solidFill>
                  <a:schemeClr val="dk1"/>
                </a:solidFill>
                <a:highlight>
                  <a:schemeClr val="accent6"/>
                </a:highlight>
              </a:rPr>
              <a:t>,making it tough for you to breathe. This can lead to pneumonia, an infection of the tiny air sacs (called alveoli) inside your lungs were your blood exchanges oxygen and carbon dioxide.</a:t>
            </a:r>
            <a:endParaRPr sz="1600" baseline="30000">
              <a:solidFill>
                <a:schemeClr val="dk1"/>
              </a:solidFill>
              <a:highlight>
                <a:schemeClr val="accent6"/>
              </a:highlight>
            </a:endParaRPr>
          </a:p>
        </p:txBody>
      </p:sp>
      <p:pic>
        <p:nvPicPr>
          <p:cNvPr id="67" name="Google Shape;67;p15"/>
          <p:cNvPicPr preferRelativeResize="0"/>
          <p:nvPr/>
        </p:nvPicPr>
        <p:blipFill rotWithShape="1">
          <a:blip r:embed="rId3">
            <a:alphaModFix/>
          </a:blip>
          <a:srcRect l="37693" t="37443" r="37054" b="36799"/>
          <a:stretch/>
        </p:blipFill>
        <p:spPr>
          <a:xfrm>
            <a:off x="3169225" y="2818525"/>
            <a:ext cx="1298851" cy="1324849"/>
          </a:xfrm>
          <a:prstGeom prst="rect">
            <a:avLst/>
          </a:prstGeom>
          <a:noFill/>
          <a:ln>
            <a:noFill/>
          </a:ln>
        </p:spPr>
      </p:pic>
      <p:sp>
        <p:nvSpPr>
          <p:cNvPr id="68" name="Google Shape;68;p15"/>
          <p:cNvSpPr txBox="1"/>
          <p:nvPr/>
        </p:nvSpPr>
        <p:spPr>
          <a:xfrm>
            <a:off x="4520050" y="2221050"/>
            <a:ext cx="2857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Thinks</a:t>
            </a:r>
            <a:endParaRPr b="1"/>
          </a:p>
          <a:p>
            <a:pPr marL="457200" lvl="0" indent="-317500" algn="l" rtl="0">
              <a:spcBef>
                <a:spcPts val="0"/>
              </a:spcBef>
              <a:spcAft>
                <a:spcPts val="0"/>
              </a:spcAft>
              <a:buSzPts val="1400"/>
              <a:buChar char="●"/>
            </a:pPr>
            <a:r>
              <a:rPr lang="en-GB"/>
              <a:t>It will affect us all</a:t>
            </a:r>
            <a:endParaRPr/>
          </a:p>
          <a:p>
            <a:pPr marL="457200" lvl="0" indent="-317500" algn="l" rtl="0">
              <a:spcBef>
                <a:spcPts val="0"/>
              </a:spcBef>
              <a:spcAft>
                <a:spcPts val="0"/>
              </a:spcAft>
              <a:buSzPts val="1400"/>
              <a:buChar char="●"/>
            </a:pPr>
            <a:r>
              <a:rPr lang="en-GB"/>
              <a:t>Why its causing many death</a:t>
            </a:r>
            <a:endParaRPr/>
          </a:p>
        </p:txBody>
      </p:sp>
      <p:sp>
        <p:nvSpPr>
          <p:cNvPr id="69" name="Google Shape;69;p15"/>
          <p:cNvSpPr txBox="1"/>
          <p:nvPr/>
        </p:nvSpPr>
        <p:spPr>
          <a:xfrm>
            <a:off x="441625" y="2221050"/>
            <a:ext cx="2675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Says</a:t>
            </a:r>
            <a:endParaRPr b="1"/>
          </a:p>
          <a:p>
            <a:pPr marL="457200" lvl="0" indent="-317500" algn="l" rtl="0">
              <a:spcBef>
                <a:spcPts val="0"/>
              </a:spcBef>
              <a:spcAft>
                <a:spcPts val="0"/>
              </a:spcAft>
              <a:buSzPts val="1400"/>
              <a:buChar char="●"/>
            </a:pPr>
            <a:r>
              <a:rPr lang="en-GB"/>
              <a:t>It is very stressing</a:t>
            </a:r>
            <a:endParaRPr/>
          </a:p>
          <a:p>
            <a:pPr marL="457200" lvl="0" indent="-317500" algn="l" rtl="0">
              <a:spcBef>
                <a:spcPts val="0"/>
              </a:spcBef>
              <a:spcAft>
                <a:spcPts val="0"/>
              </a:spcAft>
              <a:buSzPts val="1400"/>
              <a:buChar char="●"/>
            </a:pPr>
            <a:r>
              <a:rPr lang="en-GB"/>
              <a:t>It doesn't have a cure </a:t>
            </a:r>
            <a:endParaRPr/>
          </a:p>
        </p:txBody>
      </p:sp>
      <p:sp>
        <p:nvSpPr>
          <p:cNvPr id="70" name="Google Shape;70;p15"/>
          <p:cNvSpPr txBox="1"/>
          <p:nvPr/>
        </p:nvSpPr>
        <p:spPr>
          <a:xfrm>
            <a:off x="383275" y="3601375"/>
            <a:ext cx="2792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Does</a:t>
            </a:r>
            <a:endParaRPr b="1"/>
          </a:p>
          <a:p>
            <a:pPr marL="457200" lvl="0" indent="-317500" algn="l" rtl="0">
              <a:spcBef>
                <a:spcPts val="0"/>
              </a:spcBef>
              <a:spcAft>
                <a:spcPts val="0"/>
              </a:spcAft>
              <a:buSzPts val="1400"/>
              <a:buChar char="●"/>
            </a:pPr>
            <a:r>
              <a:rPr lang="en-GB"/>
              <a:t>Get tested</a:t>
            </a:r>
            <a:endParaRPr/>
          </a:p>
          <a:p>
            <a:pPr marL="457200" lvl="0" indent="-317500" algn="l" rtl="0">
              <a:spcBef>
                <a:spcPts val="0"/>
              </a:spcBef>
              <a:spcAft>
                <a:spcPts val="0"/>
              </a:spcAft>
              <a:buSzPts val="1400"/>
              <a:buChar char="●"/>
            </a:pPr>
            <a:r>
              <a:rPr lang="en-GB"/>
              <a:t>Vaccinate</a:t>
            </a:r>
            <a:endParaRPr/>
          </a:p>
          <a:p>
            <a:pPr marL="0" lvl="0" indent="0" algn="l" rtl="0">
              <a:spcBef>
                <a:spcPts val="0"/>
              </a:spcBef>
              <a:spcAft>
                <a:spcPts val="0"/>
              </a:spcAft>
              <a:buNone/>
            </a:pPr>
            <a:endParaRPr b="1"/>
          </a:p>
        </p:txBody>
      </p:sp>
      <p:sp>
        <p:nvSpPr>
          <p:cNvPr id="71" name="Google Shape;71;p15"/>
          <p:cNvSpPr txBox="1"/>
          <p:nvPr/>
        </p:nvSpPr>
        <p:spPr>
          <a:xfrm>
            <a:off x="4552600" y="3499875"/>
            <a:ext cx="2792400" cy="82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Feels</a:t>
            </a:r>
            <a:endParaRPr b="1"/>
          </a:p>
          <a:p>
            <a:pPr marL="457200" lvl="0" indent="-317500" algn="l" rtl="0">
              <a:spcBef>
                <a:spcPts val="0"/>
              </a:spcBef>
              <a:spcAft>
                <a:spcPts val="0"/>
              </a:spcAft>
              <a:buSzPts val="1400"/>
              <a:buChar char="●"/>
            </a:pPr>
            <a:r>
              <a:rPr lang="en-GB" sz="1350">
                <a:solidFill>
                  <a:srgbClr val="222222"/>
                </a:solidFill>
                <a:highlight>
                  <a:schemeClr val="accent6"/>
                </a:highlight>
                <a:latin typeface="Roboto"/>
                <a:ea typeface="Roboto"/>
                <a:cs typeface="Roboto"/>
                <a:sym typeface="Roboto"/>
              </a:rPr>
              <a:t>Anxiety</a:t>
            </a:r>
            <a:endParaRPr sz="1350">
              <a:solidFill>
                <a:srgbClr val="222222"/>
              </a:solidFill>
              <a:highlight>
                <a:schemeClr val="accent6"/>
              </a:highlight>
              <a:latin typeface="Roboto"/>
              <a:ea typeface="Roboto"/>
              <a:cs typeface="Roboto"/>
              <a:sym typeface="Roboto"/>
            </a:endParaRPr>
          </a:p>
          <a:p>
            <a:pPr marL="457200" lvl="0" indent="-314325" algn="l" rtl="0">
              <a:spcBef>
                <a:spcPts val="0"/>
              </a:spcBef>
              <a:spcAft>
                <a:spcPts val="0"/>
              </a:spcAft>
              <a:buClr>
                <a:srgbClr val="222222"/>
              </a:buClr>
              <a:buSzPts val="1350"/>
              <a:buFont typeface="Roboto"/>
              <a:buChar char="●"/>
            </a:pPr>
            <a:r>
              <a:rPr lang="en-GB" sz="1350">
                <a:solidFill>
                  <a:srgbClr val="222222"/>
                </a:solidFill>
                <a:highlight>
                  <a:schemeClr val="accent6"/>
                </a:highlight>
                <a:latin typeface="Roboto"/>
                <a:ea typeface="Roboto"/>
                <a:cs typeface="Roboto"/>
                <a:sym typeface="Roboto"/>
              </a:rPr>
              <a:t>Depressed</a:t>
            </a:r>
            <a:endParaRPr sz="1350">
              <a:solidFill>
                <a:srgbClr val="222222"/>
              </a:solidFill>
              <a:highlight>
                <a:schemeClr val="accent6"/>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42875"/>
            <a:ext cx="8520600" cy="45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1"/>
                </a:solidFill>
              </a:rPr>
              <a:t>Define</a:t>
            </a:r>
            <a:endParaRPr>
              <a:solidFill>
                <a:schemeClr val="accent1"/>
              </a:solidFill>
            </a:endParaRPr>
          </a:p>
        </p:txBody>
      </p:sp>
      <p:sp>
        <p:nvSpPr>
          <p:cNvPr id="77" name="Google Shape;77;p16"/>
          <p:cNvSpPr txBox="1">
            <a:spLocks noGrp="1"/>
          </p:cNvSpPr>
          <p:nvPr>
            <p:ph type="body" idx="1"/>
          </p:nvPr>
        </p:nvSpPr>
        <p:spPr>
          <a:xfrm>
            <a:off x="116900" y="649425"/>
            <a:ext cx="8884200" cy="4234200"/>
          </a:xfrm>
          <a:prstGeom prst="rect">
            <a:avLst/>
          </a:prstGeom>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1100"/>
              <a:buFont typeface="Arial"/>
              <a:buNone/>
            </a:pPr>
            <a:r>
              <a:rPr lang="en-GB" sz="1200">
                <a:solidFill>
                  <a:schemeClr val="dk1"/>
                </a:solidFill>
              </a:rPr>
              <a:t>Coronaviruses are zoonotic. This means they first develop in animals before developing in humans. For the virus to pass from animal to humans, a person has to come into close contact with an animal that carries the infection.</a:t>
            </a:r>
            <a:endParaRPr sz="120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GB" sz="1200">
                <a:solidFill>
                  <a:schemeClr val="dk1"/>
                </a:solidFill>
              </a:rPr>
              <a:t>Once the virus develops in people, coronaviruses can be spread from person to person through respiratory droplets. This is a technical name for the wet stuff that moves through the air when you cough or sneeze.</a:t>
            </a:r>
            <a:endParaRPr sz="1200">
              <a:solidFill>
                <a:schemeClr val="dk1"/>
              </a:solidFill>
            </a:endParaRPr>
          </a:p>
          <a:p>
            <a:pPr marL="0" lvl="0" indent="0" algn="l" rtl="0">
              <a:spcBef>
                <a:spcPts val="800"/>
              </a:spcBef>
              <a:spcAft>
                <a:spcPts val="0"/>
              </a:spcAft>
              <a:buClr>
                <a:schemeClr val="dk1"/>
              </a:buClr>
              <a:buSzPts val="1100"/>
              <a:buFont typeface="Arial"/>
              <a:buNone/>
            </a:pPr>
            <a:r>
              <a:rPr lang="en-GB" sz="1200">
                <a:solidFill>
                  <a:schemeClr val="dk1"/>
                </a:solidFill>
              </a:rPr>
              <a:t>The viral material hangs out in these droplets and can be breathed into the respiratory tract (your windpipe and lungs), where the virus can then lead to an infection.</a:t>
            </a:r>
            <a:endParaRPr sz="1200" baseline="30000">
              <a:solidFill>
                <a:schemeClr val="dk1"/>
              </a:solidFill>
            </a:endParaRPr>
          </a:p>
          <a:p>
            <a:pPr marL="0" lvl="0" indent="0" algn="l" rtl="0">
              <a:spcBef>
                <a:spcPts val="1200"/>
              </a:spcBef>
              <a:spcAft>
                <a:spcPts val="0"/>
              </a:spcAft>
              <a:buClr>
                <a:schemeClr val="dk1"/>
              </a:buClr>
              <a:buSzPts val="1100"/>
              <a:buFont typeface="Arial"/>
              <a:buNone/>
            </a:pPr>
            <a:r>
              <a:rPr lang="en-GB" sz="1200">
                <a:solidFill>
                  <a:schemeClr val="dk1"/>
                </a:solidFill>
              </a:rPr>
              <a:t>Coronavirus disease (COVID-19) is an infectious disease caused by a newly discovered coronavirus.</a:t>
            </a:r>
            <a:endParaRPr sz="1200">
              <a:solidFill>
                <a:schemeClr val="dk1"/>
              </a:solidFill>
            </a:endParaRPr>
          </a:p>
          <a:p>
            <a:pPr marL="0" lvl="0" indent="0" algn="l" rtl="0">
              <a:lnSpc>
                <a:spcPct val="107000"/>
              </a:lnSpc>
              <a:spcBef>
                <a:spcPts val="1200"/>
              </a:spcBef>
              <a:spcAft>
                <a:spcPts val="0"/>
              </a:spcAft>
              <a:buClr>
                <a:schemeClr val="dk1"/>
              </a:buClr>
              <a:buSzPts val="1100"/>
              <a:buFont typeface="Arial"/>
              <a:buNone/>
            </a:pPr>
            <a:r>
              <a:rPr lang="en-GB" sz="1200">
                <a:solidFill>
                  <a:schemeClr val="dk1"/>
                </a:solidFill>
              </a:rPr>
              <a:t>The virus that causes COVID-19 is mainly transmitted through droplets generated when an infected person coughs, sneezes, or exhales. These droplets are too heavy to hang in the air, and quickly fall on floors or surfaces.</a:t>
            </a:r>
            <a:endParaRPr sz="1200">
              <a:solidFill>
                <a:schemeClr val="dk1"/>
              </a:solidFill>
            </a:endParaRPr>
          </a:p>
          <a:p>
            <a:pPr marL="0" lvl="0" indent="0" algn="l" rtl="0">
              <a:spcBef>
                <a:spcPts val="1200"/>
              </a:spcBef>
              <a:spcAft>
                <a:spcPts val="0"/>
              </a:spcAft>
              <a:buClr>
                <a:schemeClr val="dk1"/>
              </a:buClr>
              <a:buSzPts val="1100"/>
              <a:buFont typeface="Arial"/>
              <a:buNone/>
            </a:pPr>
            <a:r>
              <a:rPr lang="en-GB" sz="1200">
                <a:solidFill>
                  <a:schemeClr val="dk1"/>
                </a:solidFill>
              </a:rPr>
              <a:t>People can be infected by breathing in the virus if you are within close proximity of someone who has COVID-19, or by touching a contaminated surface and then your eyes, nose or mouth.</a:t>
            </a:r>
            <a:endParaRPr sz="1200">
              <a:solidFill>
                <a:schemeClr val="dk1"/>
              </a:solidFill>
            </a:endParaRPr>
          </a:p>
          <a:p>
            <a:pPr marL="0" lvl="0" indent="0" algn="l" rtl="0">
              <a:spcBef>
                <a:spcPts val="1200"/>
              </a:spcBef>
              <a:spcAft>
                <a:spcPts val="0"/>
              </a:spcAft>
              <a:buClr>
                <a:schemeClr val="dk1"/>
              </a:buClr>
              <a:buSzPts val="1100"/>
              <a:buFont typeface="Arial"/>
              <a:buNone/>
            </a:pPr>
            <a:r>
              <a:rPr lang="en-GB" sz="1200">
                <a:solidFill>
                  <a:schemeClr val="dk1"/>
                </a:solidFill>
              </a:rPr>
              <a:t>Most people who fall sick with COVID-19 will experience mild to moderate symptoms and recover without special treatment.</a:t>
            </a:r>
            <a:endParaRPr sz="1200" baseline="30000">
              <a:solidFill>
                <a:schemeClr val="dk1"/>
              </a:solidFill>
            </a:endParaRPr>
          </a:p>
          <a:p>
            <a:pPr marL="0" lvl="0" indent="0" algn="l" rtl="0">
              <a:spcBef>
                <a:spcPts val="10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1"/>
                </a:solidFill>
              </a:rPr>
              <a:t>Define</a:t>
            </a:r>
            <a:endParaRPr>
              <a:solidFill>
                <a:schemeClr val="accent1"/>
              </a:solidFill>
            </a:endParaRPr>
          </a:p>
        </p:txBody>
      </p:sp>
      <p:sp>
        <p:nvSpPr>
          <p:cNvPr id="83" name="Google Shape;83;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1100"/>
              <a:buFont typeface="Arial"/>
              <a:buNone/>
            </a:pPr>
            <a:r>
              <a:rPr lang="en-GB" sz="1200" b="1">
                <a:solidFill>
                  <a:schemeClr val="dk1"/>
                </a:solidFill>
              </a:rPr>
              <a:t>Common symptoms:</a:t>
            </a:r>
            <a:endParaRPr sz="1200" b="1">
              <a:solidFill>
                <a:schemeClr val="dk1"/>
              </a:solidFill>
            </a:endParaRPr>
          </a:p>
          <a:p>
            <a:pPr marL="457200" lvl="0" indent="0" algn="l" rtl="0">
              <a:spcBef>
                <a:spcPts val="1000"/>
              </a:spcBef>
              <a:spcAft>
                <a:spcPts val="0"/>
              </a:spcAft>
              <a:buClr>
                <a:schemeClr val="dk1"/>
              </a:buClr>
              <a:buSzPts val="1100"/>
              <a:buFont typeface="Arial"/>
              <a:buNone/>
            </a:pPr>
            <a:r>
              <a:rPr lang="en-GB" sz="1200">
                <a:solidFill>
                  <a:schemeClr val="dk1"/>
                </a:solidFill>
              </a:rPr>
              <a:t>•</a:t>
            </a:r>
            <a:r>
              <a:rPr lang="en-GB" sz="800">
                <a:solidFill>
                  <a:schemeClr val="dk1"/>
                </a:solidFill>
                <a:latin typeface="Times New Roman"/>
                <a:ea typeface="Times New Roman"/>
                <a:cs typeface="Times New Roman"/>
                <a:sym typeface="Times New Roman"/>
              </a:rPr>
              <a:t>       </a:t>
            </a:r>
            <a:r>
              <a:rPr lang="en-GB" sz="1200">
                <a:solidFill>
                  <a:schemeClr val="dk1"/>
                </a:solidFill>
              </a:rPr>
              <a:t>Fever.</a:t>
            </a:r>
            <a:endParaRPr sz="1200">
              <a:solidFill>
                <a:schemeClr val="dk1"/>
              </a:solidFill>
            </a:endParaRPr>
          </a:p>
          <a:p>
            <a:pPr marL="457200" lvl="0" indent="0" algn="l" rtl="0">
              <a:spcBef>
                <a:spcPts val="100"/>
              </a:spcBef>
              <a:spcAft>
                <a:spcPts val="0"/>
              </a:spcAft>
              <a:buClr>
                <a:schemeClr val="dk1"/>
              </a:buClr>
              <a:buSzPts val="1100"/>
              <a:buFont typeface="Arial"/>
              <a:buNone/>
            </a:pPr>
            <a:r>
              <a:rPr lang="en-GB" sz="1200">
                <a:solidFill>
                  <a:schemeClr val="dk1"/>
                </a:solidFill>
              </a:rPr>
              <a:t>•</a:t>
            </a:r>
            <a:r>
              <a:rPr lang="en-GB" sz="800">
                <a:solidFill>
                  <a:schemeClr val="dk1"/>
                </a:solidFill>
                <a:latin typeface="Times New Roman"/>
                <a:ea typeface="Times New Roman"/>
                <a:cs typeface="Times New Roman"/>
                <a:sym typeface="Times New Roman"/>
              </a:rPr>
              <a:t>       </a:t>
            </a:r>
            <a:r>
              <a:rPr lang="en-GB" sz="1200">
                <a:solidFill>
                  <a:schemeClr val="dk1"/>
                </a:solidFill>
              </a:rPr>
              <a:t>Tiredness.</a:t>
            </a:r>
            <a:endParaRPr sz="1200">
              <a:solidFill>
                <a:schemeClr val="dk1"/>
              </a:solidFill>
            </a:endParaRPr>
          </a:p>
          <a:p>
            <a:pPr marL="457200" lvl="0" indent="0" algn="l" rtl="0">
              <a:spcBef>
                <a:spcPts val="100"/>
              </a:spcBef>
              <a:spcAft>
                <a:spcPts val="0"/>
              </a:spcAft>
              <a:buClr>
                <a:schemeClr val="dk1"/>
              </a:buClr>
              <a:buSzPts val="1100"/>
              <a:buFont typeface="Arial"/>
              <a:buNone/>
            </a:pPr>
            <a:r>
              <a:rPr lang="en-GB" sz="1200">
                <a:solidFill>
                  <a:schemeClr val="dk1"/>
                </a:solidFill>
              </a:rPr>
              <a:t>•</a:t>
            </a:r>
            <a:r>
              <a:rPr lang="en-GB" sz="800">
                <a:solidFill>
                  <a:schemeClr val="dk1"/>
                </a:solidFill>
                <a:latin typeface="Times New Roman"/>
                <a:ea typeface="Times New Roman"/>
                <a:cs typeface="Times New Roman"/>
                <a:sym typeface="Times New Roman"/>
              </a:rPr>
              <a:t>       </a:t>
            </a:r>
            <a:r>
              <a:rPr lang="en-GB" sz="1200">
                <a:solidFill>
                  <a:schemeClr val="dk1"/>
                </a:solidFill>
              </a:rPr>
              <a:t>Dry cough.</a:t>
            </a:r>
            <a:endParaRPr sz="1200">
              <a:solidFill>
                <a:schemeClr val="dk1"/>
              </a:solidFill>
            </a:endParaRPr>
          </a:p>
          <a:p>
            <a:pPr marL="0" lvl="0" indent="0" algn="l" rtl="0">
              <a:lnSpc>
                <a:spcPct val="107000"/>
              </a:lnSpc>
              <a:spcBef>
                <a:spcPts val="700"/>
              </a:spcBef>
              <a:spcAft>
                <a:spcPts val="0"/>
              </a:spcAft>
              <a:buClr>
                <a:schemeClr val="dk1"/>
              </a:buClr>
              <a:buSzPts val="1100"/>
              <a:buFont typeface="Arial"/>
              <a:buNone/>
            </a:pPr>
            <a:r>
              <a:rPr lang="en-GB" sz="1200" b="1">
                <a:solidFill>
                  <a:schemeClr val="dk1"/>
                </a:solidFill>
              </a:rPr>
              <a:t>Some people may experience:</a:t>
            </a:r>
            <a:endParaRPr sz="1200" b="1">
              <a:solidFill>
                <a:schemeClr val="dk1"/>
              </a:solidFill>
            </a:endParaRPr>
          </a:p>
          <a:p>
            <a:pPr marL="457200" lvl="0" indent="0" algn="l" rtl="0">
              <a:spcBef>
                <a:spcPts val="1000"/>
              </a:spcBef>
              <a:spcAft>
                <a:spcPts val="0"/>
              </a:spcAft>
              <a:buClr>
                <a:schemeClr val="dk1"/>
              </a:buClr>
              <a:buSzPts val="1100"/>
              <a:buFont typeface="Arial"/>
              <a:buNone/>
            </a:pPr>
            <a:r>
              <a:rPr lang="en-GB" sz="1200">
                <a:solidFill>
                  <a:schemeClr val="dk1"/>
                </a:solidFill>
              </a:rPr>
              <a:t>•</a:t>
            </a:r>
            <a:r>
              <a:rPr lang="en-GB" sz="800">
                <a:solidFill>
                  <a:schemeClr val="dk1"/>
                </a:solidFill>
                <a:latin typeface="Times New Roman"/>
                <a:ea typeface="Times New Roman"/>
                <a:cs typeface="Times New Roman"/>
                <a:sym typeface="Times New Roman"/>
              </a:rPr>
              <a:t>       </a:t>
            </a:r>
            <a:r>
              <a:rPr lang="en-GB" sz="1200">
                <a:solidFill>
                  <a:schemeClr val="dk1"/>
                </a:solidFill>
              </a:rPr>
              <a:t>Aches and pains.</a:t>
            </a:r>
            <a:endParaRPr sz="1200">
              <a:solidFill>
                <a:schemeClr val="dk1"/>
              </a:solidFill>
            </a:endParaRPr>
          </a:p>
          <a:p>
            <a:pPr marL="457200" lvl="0" indent="0" algn="l" rtl="0">
              <a:spcBef>
                <a:spcPts val="100"/>
              </a:spcBef>
              <a:spcAft>
                <a:spcPts val="0"/>
              </a:spcAft>
              <a:buClr>
                <a:schemeClr val="dk1"/>
              </a:buClr>
              <a:buSzPts val="1100"/>
              <a:buFont typeface="Arial"/>
              <a:buNone/>
            </a:pPr>
            <a:r>
              <a:rPr lang="en-GB" sz="1200">
                <a:solidFill>
                  <a:schemeClr val="dk1"/>
                </a:solidFill>
              </a:rPr>
              <a:t>•</a:t>
            </a:r>
            <a:r>
              <a:rPr lang="en-GB" sz="800">
                <a:solidFill>
                  <a:schemeClr val="dk1"/>
                </a:solidFill>
                <a:latin typeface="Times New Roman"/>
                <a:ea typeface="Times New Roman"/>
                <a:cs typeface="Times New Roman"/>
                <a:sym typeface="Times New Roman"/>
              </a:rPr>
              <a:t>       </a:t>
            </a:r>
            <a:r>
              <a:rPr lang="en-GB" sz="1200">
                <a:solidFill>
                  <a:schemeClr val="dk1"/>
                </a:solidFill>
              </a:rPr>
              <a:t>Nasal congestion.</a:t>
            </a:r>
            <a:endParaRPr sz="1200">
              <a:solidFill>
                <a:schemeClr val="dk1"/>
              </a:solidFill>
            </a:endParaRPr>
          </a:p>
          <a:p>
            <a:pPr marL="457200" lvl="0" indent="0" algn="l" rtl="0">
              <a:spcBef>
                <a:spcPts val="100"/>
              </a:spcBef>
              <a:spcAft>
                <a:spcPts val="0"/>
              </a:spcAft>
              <a:buClr>
                <a:schemeClr val="dk1"/>
              </a:buClr>
              <a:buSzPts val="1100"/>
              <a:buFont typeface="Arial"/>
              <a:buNone/>
            </a:pPr>
            <a:r>
              <a:rPr lang="en-GB" sz="1200">
                <a:solidFill>
                  <a:schemeClr val="dk1"/>
                </a:solidFill>
              </a:rPr>
              <a:t>•</a:t>
            </a:r>
            <a:r>
              <a:rPr lang="en-GB" sz="800">
                <a:solidFill>
                  <a:schemeClr val="dk1"/>
                </a:solidFill>
                <a:latin typeface="Times New Roman"/>
                <a:ea typeface="Times New Roman"/>
                <a:cs typeface="Times New Roman"/>
                <a:sym typeface="Times New Roman"/>
              </a:rPr>
              <a:t>       </a:t>
            </a:r>
            <a:r>
              <a:rPr lang="en-GB" sz="1200">
                <a:solidFill>
                  <a:schemeClr val="dk1"/>
                </a:solidFill>
              </a:rPr>
              <a:t>Runny nose.</a:t>
            </a:r>
            <a:endParaRPr sz="1200">
              <a:solidFill>
                <a:schemeClr val="dk1"/>
              </a:solidFill>
            </a:endParaRPr>
          </a:p>
          <a:p>
            <a:pPr marL="457200" lvl="0" indent="0" algn="l" rtl="0">
              <a:spcBef>
                <a:spcPts val="100"/>
              </a:spcBef>
              <a:spcAft>
                <a:spcPts val="0"/>
              </a:spcAft>
              <a:buClr>
                <a:schemeClr val="dk1"/>
              </a:buClr>
              <a:buSzPts val="1100"/>
              <a:buFont typeface="Arial"/>
              <a:buNone/>
            </a:pPr>
            <a:r>
              <a:rPr lang="en-GB" sz="1200">
                <a:solidFill>
                  <a:schemeClr val="dk1"/>
                </a:solidFill>
              </a:rPr>
              <a:t>•</a:t>
            </a:r>
            <a:r>
              <a:rPr lang="en-GB" sz="800">
                <a:solidFill>
                  <a:schemeClr val="dk1"/>
                </a:solidFill>
                <a:latin typeface="Times New Roman"/>
                <a:ea typeface="Times New Roman"/>
                <a:cs typeface="Times New Roman"/>
                <a:sym typeface="Times New Roman"/>
              </a:rPr>
              <a:t>       </a:t>
            </a:r>
            <a:r>
              <a:rPr lang="en-GB" sz="1200">
                <a:solidFill>
                  <a:schemeClr val="dk1"/>
                </a:solidFill>
              </a:rPr>
              <a:t>Sore throat.   Diarrhoea.</a:t>
            </a:r>
            <a:endParaRPr sz="1200">
              <a:solidFill>
                <a:schemeClr val="dk1"/>
              </a:solidFill>
            </a:endParaRPr>
          </a:p>
          <a:p>
            <a:pPr marL="0" lvl="0" indent="0" algn="l" rtl="0">
              <a:spcBef>
                <a:spcPts val="1200"/>
              </a:spcBef>
              <a:spcAft>
                <a:spcPts val="0"/>
              </a:spcAft>
              <a:buClr>
                <a:schemeClr val="dk1"/>
              </a:buClr>
              <a:buSzPts val="1100"/>
              <a:buFont typeface="Arial"/>
              <a:buNone/>
            </a:pPr>
            <a:r>
              <a:rPr lang="en-GB" sz="1200">
                <a:solidFill>
                  <a:schemeClr val="dk1"/>
                </a:solidFill>
              </a:rPr>
              <a:t>On average it takes 5–6 days from when someone is infected with the virus for symptoms to show, however it can take up to 14 days. </a:t>
            </a:r>
            <a:endParaRPr sz="1200">
              <a:solidFill>
                <a:schemeClr val="dk1"/>
              </a:solidFill>
            </a:endParaRPr>
          </a:p>
          <a:p>
            <a:pPr marL="0" lvl="0" indent="0" algn="l" rtl="0">
              <a:spcBef>
                <a:spcPts val="1200"/>
              </a:spcBef>
              <a:spcAft>
                <a:spcPts val="1200"/>
              </a:spcAft>
              <a:buNone/>
            </a:pPr>
            <a:endParaRPr/>
          </a:p>
        </p:txBody>
      </p:sp>
      <p:sp>
        <p:nvSpPr>
          <p:cNvPr id="84" name="Google Shape;84;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Clr>
                <a:schemeClr val="dk1"/>
              </a:buClr>
              <a:buSzPts val="935"/>
              <a:buFont typeface="Arial"/>
              <a:buNone/>
            </a:pPr>
            <a:r>
              <a:rPr lang="en-GB" sz="1035">
                <a:solidFill>
                  <a:schemeClr val="dk1"/>
                </a:solidFill>
              </a:rPr>
              <a:t>Older people and people with certain health conditions have a higher risk for severe complications if they contract the virus. These health conditions include.</a:t>
            </a:r>
            <a:endParaRPr sz="1035">
              <a:solidFill>
                <a:schemeClr val="dk1"/>
              </a:solidFill>
            </a:endParaRPr>
          </a:p>
          <a:p>
            <a:pPr marL="457200" lvl="0" indent="0" algn="l" rtl="0">
              <a:lnSpc>
                <a:spcPct val="105000"/>
              </a:lnSpc>
              <a:spcBef>
                <a:spcPts val="1200"/>
              </a:spcBef>
              <a:spcAft>
                <a:spcPts val="0"/>
              </a:spcAft>
              <a:buClr>
                <a:schemeClr val="dk1"/>
              </a:buClr>
              <a:buSzPts val="935"/>
              <a:buFont typeface="Arial"/>
              <a:buNone/>
            </a:pPr>
            <a:r>
              <a:rPr lang="en-GB" sz="1035">
                <a:solidFill>
                  <a:schemeClr val="dk1"/>
                </a:solidFill>
              </a:rPr>
              <a:t>•</a:t>
            </a:r>
            <a:r>
              <a:rPr lang="en-GB" sz="695">
                <a:solidFill>
                  <a:schemeClr val="dk1"/>
                </a:solidFill>
                <a:latin typeface="Times New Roman"/>
                <a:ea typeface="Times New Roman"/>
                <a:cs typeface="Times New Roman"/>
                <a:sym typeface="Times New Roman"/>
              </a:rPr>
              <a:t>       </a:t>
            </a:r>
            <a:r>
              <a:rPr lang="en-GB" sz="1035">
                <a:solidFill>
                  <a:schemeClr val="dk1"/>
                </a:solidFill>
              </a:rPr>
              <a:t>lung conditions, such as COPD and asthma</a:t>
            </a:r>
            <a:endParaRPr sz="1035">
              <a:solidFill>
                <a:schemeClr val="dk1"/>
              </a:solidFill>
            </a:endParaRPr>
          </a:p>
          <a:p>
            <a:pPr marL="457200" lvl="0" indent="0" algn="l" rtl="0">
              <a:lnSpc>
                <a:spcPct val="105000"/>
              </a:lnSpc>
              <a:spcBef>
                <a:spcPts val="1200"/>
              </a:spcBef>
              <a:spcAft>
                <a:spcPts val="0"/>
              </a:spcAft>
              <a:buClr>
                <a:schemeClr val="dk1"/>
              </a:buClr>
              <a:buSzPts val="935"/>
              <a:buFont typeface="Arial"/>
              <a:buNone/>
            </a:pPr>
            <a:r>
              <a:rPr lang="en-GB" sz="1035">
                <a:solidFill>
                  <a:schemeClr val="dk1"/>
                </a:solidFill>
              </a:rPr>
              <a:t>•</a:t>
            </a:r>
            <a:r>
              <a:rPr lang="en-GB" sz="695">
                <a:solidFill>
                  <a:schemeClr val="dk1"/>
                </a:solidFill>
                <a:latin typeface="Times New Roman"/>
                <a:ea typeface="Times New Roman"/>
                <a:cs typeface="Times New Roman"/>
                <a:sym typeface="Times New Roman"/>
              </a:rPr>
              <a:t>       </a:t>
            </a:r>
            <a:r>
              <a:rPr lang="en-GB" sz="1035">
                <a:solidFill>
                  <a:schemeClr val="dk1"/>
                </a:solidFill>
              </a:rPr>
              <a:t>certain heart conditions</a:t>
            </a:r>
            <a:endParaRPr sz="1035">
              <a:solidFill>
                <a:schemeClr val="dk1"/>
              </a:solidFill>
            </a:endParaRPr>
          </a:p>
          <a:p>
            <a:pPr marL="457200" lvl="0" indent="0" algn="l" rtl="0">
              <a:lnSpc>
                <a:spcPct val="105000"/>
              </a:lnSpc>
              <a:spcBef>
                <a:spcPts val="1200"/>
              </a:spcBef>
              <a:spcAft>
                <a:spcPts val="0"/>
              </a:spcAft>
              <a:buClr>
                <a:schemeClr val="dk1"/>
              </a:buClr>
              <a:buSzPts val="935"/>
              <a:buFont typeface="Arial"/>
              <a:buNone/>
            </a:pPr>
            <a:r>
              <a:rPr lang="en-GB" sz="1035">
                <a:solidFill>
                  <a:schemeClr val="dk1"/>
                </a:solidFill>
              </a:rPr>
              <a:t>•</a:t>
            </a:r>
            <a:r>
              <a:rPr lang="en-GB" sz="695">
                <a:solidFill>
                  <a:schemeClr val="dk1"/>
                </a:solidFill>
                <a:latin typeface="Times New Roman"/>
                <a:ea typeface="Times New Roman"/>
                <a:cs typeface="Times New Roman"/>
                <a:sym typeface="Times New Roman"/>
              </a:rPr>
              <a:t>       </a:t>
            </a:r>
            <a:r>
              <a:rPr lang="en-GB" sz="1035">
                <a:solidFill>
                  <a:schemeClr val="dk1"/>
                </a:solidFill>
              </a:rPr>
              <a:t>immune system conditions, such as HIV</a:t>
            </a:r>
            <a:endParaRPr sz="1035">
              <a:solidFill>
                <a:schemeClr val="dk1"/>
              </a:solidFill>
            </a:endParaRPr>
          </a:p>
          <a:p>
            <a:pPr marL="457200" lvl="0" indent="0" algn="l" rtl="0">
              <a:lnSpc>
                <a:spcPct val="105000"/>
              </a:lnSpc>
              <a:spcBef>
                <a:spcPts val="1200"/>
              </a:spcBef>
              <a:spcAft>
                <a:spcPts val="0"/>
              </a:spcAft>
              <a:buClr>
                <a:schemeClr val="dk1"/>
              </a:buClr>
              <a:buSzPts val="935"/>
              <a:buFont typeface="Arial"/>
              <a:buNone/>
            </a:pPr>
            <a:r>
              <a:rPr lang="en-GB" sz="1035">
                <a:solidFill>
                  <a:schemeClr val="dk1"/>
                </a:solidFill>
              </a:rPr>
              <a:t>•</a:t>
            </a:r>
            <a:r>
              <a:rPr lang="en-GB" sz="695">
                <a:solidFill>
                  <a:schemeClr val="dk1"/>
                </a:solidFill>
                <a:latin typeface="Times New Roman"/>
                <a:ea typeface="Times New Roman"/>
                <a:cs typeface="Times New Roman"/>
                <a:sym typeface="Times New Roman"/>
              </a:rPr>
              <a:t>       </a:t>
            </a:r>
            <a:r>
              <a:rPr lang="en-GB" sz="1035">
                <a:solidFill>
                  <a:schemeClr val="dk1"/>
                </a:solidFill>
              </a:rPr>
              <a:t>cancer that requires treatment</a:t>
            </a:r>
            <a:endParaRPr sz="1035">
              <a:solidFill>
                <a:schemeClr val="dk1"/>
              </a:solidFill>
            </a:endParaRPr>
          </a:p>
          <a:p>
            <a:pPr marL="457200" lvl="0" indent="0" algn="l" rtl="0">
              <a:lnSpc>
                <a:spcPct val="105000"/>
              </a:lnSpc>
              <a:spcBef>
                <a:spcPts val="1200"/>
              </a:spcBef>
              <a:spcAft>
                <a:spcPts val="0"/>
              </a:spcAft>
              <a:buClr>
                <a:schemeClr val="dk1"/>
              </a:buClr>
              <a:buSzPts val="935"/>
              <a:buFont typeface="Arial"/>
              <a:buNone/>
            </a:pPr>
            <a:r>
              <a:rPr lang="en-GB" sz="1035">
                <a:solidFill>
                  <a:schemeClr val="dk1"/>
                </a:solidFill>
              </a:rPr>
              <a:t>•</a:t>
            </a:r>
            <a:r>
              <a:rPr lang="en-GB" sz="695">
                <a:solidFill>
                  <a:schemeClr val="dk1"/>
                </a:solidFill>
                <a:latin typeface="Times New Roman"/>
                <a:ea typeface="Times New Roman"/>
                <a:cs typeface="Times New Roman"/>
                <a:sym typeface="Times New Roman"/>
              </a:rPr>
              <a:t>       </a:t>
            </a:r>
            <a:r>
              <a:rPr lang="en-GB" sz="1035">
                <a:solidFill>
                  <a:schemeClr val="dk1"/>
                </a:solidFill>
              </a:rPr>
              <a:t>severe obesity</a:t>
            </a:r>
            <a:endParaRPr sz="1035">
              <a:solidFill>
                <a:schemeClr val="dk1"/>
              </a:solidFill>
            </a:endParaRPr>
          </a:p>
          <a:p>
            <a:pPr marL="457200" lvl="0" indent="0" algn="l" rtl="0">
              <a:lnSpc>
                <a:spcPct val="105000"/>
              </a:lnSpc>
              <a:spcBef>
                <a:spcPts val="1200"/>
              </a:spcBef>
              <a:spcAft>
                <a:spcPts val="0"/>
              </a:spcAft>
              <a:buClr>
                <a:schemeClr val="dk1"/>
              </a:buClr>
              <a:buSzPts val="935"/>
              <a:buFont typeface="Arial"/>
              <a:buNone/>
            </a:pPr>
            <a:r>
              <a:rPr lang="en-GB" sz="1035">
                <a:solidFill>
                  <a:schemeClr val="dk1"/>
                </a:solidFill>
              </a:rPr>
              <a:t>•</a:t>
            </a:r>
            <a:r>
              <a:rPr lang="en-GB" sz="695">
                <a:solidFill>
                  <a:schemeClr val="dk1"/>
                </a:solidFill>
                <a:latin typeface="Times New Roman"/>
                <a:ea typeface="Times New Roman"/>
                <a:cs typeface="Times New Roman"/>
                <a:sym typeface="Times New Roman"/>
              </a:rPr>
              <a:t>       </a:t>
            </a:r>
            <a:r>
              <a:rPr lang="en-GB" sz="1035">
                <a:solidFill>
                  <a:schemeClr val="dk1"/>
                </a:solidFill>
              </a:rPr>
              <a:t>other health conditions, if not well-controlled, such as diabetes, kidney disease, or liver disease</a:t>
            </a:r>
            <a:endParaRPr sz="1035">
              <a:solidFill>
                <a:schemeClr val="dk1"/>
              </a:solidFill>
            </a:endParaRPr>
          </a:p>
          <a:p>
            <a:pPr marL="0" lvl="0" indent="0" algn="l" rtl="0">
              <a:lnSpc>
                <a:spcPct val="105000"/>
              </a:lnSpc>
              <a:spcBef>
                <a:spcPts val="1200"/>
              </a:spcBef>
              <a:spcAft>
                <a:spcPts val="0"/>
              </a:spcAft>
              <a:buClr>
                <a:schemeClr val="dk1"/>
              </a:buClr>
              <a:buSzPts val="935"/>
              <a:buFont typeface="Arial"/>
              <a:buNone/>
            </a:pPr>
            <a:r>
              <a:rPr lang="en-GB" sz="1035">
                <a:solidFill>
                  <a:schemeClr val="dk1"/>
                </a:solidFill>
              </a:rPr>
              <a:t>Pregnant women have a higher risk of complications from other viral infections, but it’s not yet known if this is the case for COVID-19. </a:t>
            </a:r>
            <a:endParaRPr sz="1035">
              <a:solidFill>
                <a:schemeClr val="dk1"/>
              </a:solidFill>
            </a:endParaRPr>
          </a:p>
          <a:p>
            <a:pPr marL="0" lvl="0" indent="0" algn="l" rtl="0">
              <a:lnSpc>
                <a:spcPct val="105000"/>
              </a:lnSpc>
              <a:spcBef>
                <a:spcPts val="1200"/>
              </a:spcBef>
              <a:spcAft>
                <a:spcPts val="1200"/>
              </a:spcAft>
              <a:buSzPts val="935"/>
              <a:buNone/>
            </a:pPr>
            <a:endParaRPr sz="119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Ideate</a:t>
            </a:r>
            <a:endParaRPr/>
          </a:p>
        </p:txBody>
      </p:sp>
      <p:pic>
        <p:nvPicPr>
          <p:cNvPr id="90" name="Google Shape;90;p18"/>
          <p:cNvPicPr preferRelativeResize="0"/>
          <p:nvPr/>
        </p:nvPicPr>
        <p:blipFill>
          <a:blip r:embed="rId3">
            <a:alphaModFix/>
          </a:blip>
          <a:stretch>
            <a:fillRect/>
          </a:stretch>
        </p:blipFill>
        <p:spPr>
          <a:xfrm>
            <a:off x="80900" y="1186700"/>
            <a:ext cx="3679250" cy="2770100"/>
          </a:xfrm>
          <a:prstGeom prst="rect">
            <a:avLst/>
          </a:prstGeom>
          <a:noFill/>
          <a:ln>
            <a:noFill/>
          </a:ln>
        </p:spPr>
      </p:pic>
      <p:pic>
        <p:nvPicPr>
          <p:cNvPr id="91" name="Google Shape;91;p18"/>
          <p:cNvPicPr preferRelativeResize="0"/>
          <p:nvPr/>
        </p:nvPicPr>
        <p:blipFill>
          <a:blip r:embed="rId4">
            <a:alphaModFix/>
          </a:blip>
          <a:stretch>
            <a:fillRect/>
          </a:stretch>
        </p:blipFill>
        <p:spPr>
          <a:xfrm>
            <a:off x="5074682" y="3082900"/>
            <a:ext cx="3679643" cy="2060600"/>
          </a:xfrm>
          <a:prstGeom prst="rect">
            <a:avLst/>
          </a:prstGeom>
          <a:noFill/>
          <a:ln>
            <a:noFill/>
          </a:ln>
        </p:spPr>
      </p:pic>
      <p:pic>
        <p:nvPicPr>
          <p:cNvPr id="92" name="Google Shape;92;p18"/>
          <p:cNvPicPr preferRelativeResize="0"/>
          <p:nvPr/>
        </p:nvPicPr>
        <p:blipFill>
          <a:blip r:embed="rId5">
            <a:alphaModFix/>
          </a:blip>
          <a:stretch>
            <a:fillRect/>
          </a:stretch>
        </p:blipFill>
        <p:spPr>
          <a:xfrm>
            <a:off x="5130500" y="1017725"/>
            <a:ext cx="3509847" cy="1974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1"/>
                </a:solidFill>
              </a:rPr>
              <a:t>Prototype</a:t>
            </a:r>
            <a:endParaRPr>
              <a:solidFill>
                <a:schemeClr val="accent1"/>
              </a:solidFill>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9" name="Google Shape;99;p19"/>
          <p:cNvPicPr preferRelativeResize="0"/>
          <p:nvPr/>
        </p:nvPicPr>
        <p:blipFill>
          <a:blip r:embed="rId3">
            <a:alphaModFix/>
          </a:blip>
          <a:stretch>
            <a:fillRect/>
          </a:stretch>
        </p:blipFill>
        <p:spPr>
          <a:xfrm>
            <a:off x="311700" y="1152475"/>
            <a:ext cx="8520599" cy="3991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Testing</a:t>
            </a: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04800" algn="l" rtl="0">
              <a:lnSpc>
                <a:spcPct val="107000"/>
              </a:lnSpc>
              <a:spcBef>
                <a:spcPts val="0"/>
              </a:spcBef>
              <a:spcAft>
                <a:spcPts val="0"/>
              </a:spcAft>
              <a:buClr>
                <a:schemeClr val="dk1"/>
              </a:buClr>
              <a:buSzPts val="1200"/>
              <a:buChar char="●"/>
            </a:pPr>
            <a:r>
              <a:rPr lang="en-GB" sz="1200">
                <a:solidFill>
                  <a:schemeClr val="dk1"/>
                </a:solidFill>
              </a:rPr>
              <a:t>COVID-19 can be diagnosed similarly to other conditions caused by viral infections: using a blood, saliva, or tissue sample. However, most tests use a cotton swab to retrieve a sample from the inside nostrils.</a:t>
            </a:r>
            <a:endParaRPr sz="1200">
              <a:solidFill>
                <a:schemeClr val="dk1"/>
              </a:solidFill>
            </a:endParaRPr>
          </a:p>
          <a:p>
            <a:pPr marL="457200" lvl="0" indent="-304800" algn="l" rtl="0">
              <a:lnSpc>
                <a:spcPct val="107000"/>
              </a:lnSpc>
              <a:spcBef>
                <a:spcPts val="0"/>
              </a:spcBef>
              <a:spcAft>
                <a:spcPts val="0"/>
              </a:spcAft>
              <a:buClr>
                <a:schemeClr val="dk1"/>
              </a:buClr>
              <a:buSzPts val="1200"/>
              <a:buChar char="●"/>
            </a:pPr>
            <a:r>
              <a:rPr lang="en-GB" sz="1200">
                <a:solidFill>
                  <a:schemeClr val="dk1"/>
                </a:solidFill>
              </a:rPr>
              <a:t>There’s currently no treatment specifically approved for COVID-19, and no cure for an infection. Instead, treatment focuses on managing symptoms as the virus runs its course.</a:t>
            </a:r>
            <a:endParaRPr sz="1200">
              <a:solidFill>
                <a:schemeClr val="dk1"/>
              </a:solidFill>
            </a:endParaRPr>
          </a:p>
          <a:p>
            <a:pPr marL="457200" lvl="0" indent="-304800" algn="l" rtl="0">
              <a:lnSpc>
                <a:spcPct val="107000"/>
              </a:lnSpc>
              <a:spcBef>
                <a:spcPts val="0"/>
              </a:spcBef>
              <a:spcAft>
                <a:spcPts val="0"/>
              </a:spcAft>
              <a:buClr>
                <a:schemeClr val="dk1"/>
              </a:buClr>
              <a:buSzPts val="1200"/>
              <a:buChar char="●"/>
            </a:pPr>
            <a:r>
              <a:rPr lang="en-GB" sz="1200">
                <a:solidFill>
                  <a:schemeClr val="dk1"/>
                </a:solidFill>
              </a:rPr>
              <a:t>Get Vaccinated</a:t>
            </a:r>
            <a:endParaRPr sz="1200">
              <a:solidFill>
                <a:schemeClr val="dk1"/>
              </a:solidFill>
            </a:endParaRPr>
          </a:p>
          <a:p>
            <a:pPr marL="0" lvl="0" indent="0" algn="l" rtl="0">
              <a:spcBef>
                <a:spcPts val="1200"/>
              </a:spcBef>
              <a:spcAft>
                <a:spcPts val="1200"/>
              </a:spcAft>
              <a:buClr>
                <a:schemeClr val="dk1"/>
              </a:buClr>
              <a:buSzPts val="1100"/>
              <a:buFont typeface="Arial"/>
              <a:buNone/>
            </a:pPr>
            <a:endParaRPr/>
          </a:p>
        </p:txBody>
      </p:sp>
      <p:pic>
        <p:nvPicPr>
          <p:cNvPr id="106" name="Google Shape;106;p20"/>
          <p:cNvPicPr preferRelativeResize="0"/>
          <p:nvPr/>
        </p:nvPicPr>
        <p:blipFill>
          <a:blip r:embed="rId3">
            <a:alphaModFix/>
          </a:blip>
          <a:stretch>
            <a:fillRect/>
          </a:stretch>
        </p:blipFill>
        <p:spPr>
          <a:xfrm>
            <a:off x="3312100" y="2052200"/>
            <a:ext cx="5520200" cy="3091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On-screen Show (16:9)</PresentationFormat>
  <Paragraphs>63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Times New Roman</vt:lpstr>
      <vt:lpstr>Roboto</vt:lpstr>
      <vt:lpstr>Simple Light</vt:lpstr>
      <vt:lpstr>PowerPoint Presentation</vt:lpstr>
      <vt:lpstr>Topic : Design a way to educate the public on Covid-19</vt:lpstr>
      <vt:lpstr>Empathise</vt:lpstr>
      <vt:lpstr>Define</vt:lpstr>
      <vt:lpstr>Define</vt:lpstr>
      <vt:lpstr>Ideate</vt:lpstr>
      <vt:lpstr>Prototype</vt:lpstr>
      <vt:lpstr>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dc:creator>
  <cp:lastModifiedBy>Virginia</cp:lastModifiedBy>
  <cp:revision>1</cp:revision>
  <dcterms:modified xsi:type="dcterms:W3CDTF">2021-09-01T09:21:18Z</dcterms:modified>
</cp:coreProperties>
</file>