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7" r:id="rId2"/>
    <p:sldId id="281" r:id="rId3"/>
    <p:sldId id="287" r:id="rId4"/>
    <p:sldId id="288" r:id="rId5"/>
    <p:sldId id="289" r:id="rId6"/>
    <p:sldId id="290" r:id="rId7"/>
    <p:sldId id="291" r:id="rId8"/>
    <p:sldId id="29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LULEKA Tokologo Johanna" initials="MTJ" lastIdx="1" clrIdx="0">
    <p:extLst>
      <p:ext uri="{19B8F6BF-5375-455C-9EA6-DF929625EA0E}">
        <p15:presenceInfo xmlns:p15="http://schemas.microsoft.com/office/powerpoint/2012/main" xmlns="" userId="S::TokologoJohanna@mhbaloyi.school.za::efaa2671-e99e-4b85-9886-90563a9896f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6327"/>
  </p:normalViewPr>
  <p:slideViewPr>
    <p:cSldViewPr snapToGrid="0" snapToObjects="1">
      <p:cViewPr varScale="1">
        <p:scale>
          <a:sx n="46" d="100"/>
          <a:sy n="46" d="100"/>
        </p:scale>
        <p:origin x="-126" y="-6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em Boshoff" userId="e47be2a2-a67e-47a9-a585-044b48489c54" providerId="ADAL" clId="{E5DB5CB2-2AAC-D54D-ACE9-B3C3D42613C7}"/>
    <pc:docChg chg="addSld modSld">
      <pc:chgData name="Willem Boshoff" userId="e47be2a2-a67e-47a9-a585-044b48489c54" providerId="ADAL" clId="{E5DB5CB2-2AAC-D54D-ACE9-B3C3D42613C7}" dt="2021-04-25T11:41:41.398" v="3"/>
      <pc:docMkLst>
        <pc:docMk/>
      </pc:docMkLst>
      <pc:sldChg chg="modSp mod">
        <pc:chgData name="Willem Boshoff" userId="e47be2a2-a67e-47a9-a585-044b48489c54" providerId="ADAL" clId="{E5DB5CB2-2AAC-D54D-ACE9-B3C3D42613C7}" dt="2021-04-25T11:41:41.398" v="3"/>
        <pc:sldMkLst>
          <pc:docMk/>
          <pc:sldMk cId="1563693322" sldId="291"/>
        </pc:sldMkLst>
        <pc:spChg chg="mod">
          <ac:chgData name="Willem Boshoff" userId="e47be2a2-a67e-47a9-a585-044b48489c54" providerId="ADAL" clId="{E5DB5CB2-2AAC-D54D-ACE9-B3C3D42613C7}" dt="2021-04-25T11:41:22.942" v="1"/>
          <ac:spMkLst>
            <pc:docMk/>
            <pc:sldMk cId="1563693322" sldId="291"/>
            <ac:spMk id="5" creationId="{1CF3F6E9-3904-8B45-9203-DAD5828E656F}"/>
          </ac:spMkLst>
        </pc:spChg>
        <pc:spChg chg="mod">
          <ac:chgData name="Willem Boshoff" userId="e47be2a2-a67e-47a9-a585-044b48489c54" providerId="ADAL" clId="{E5DB5CB2-2AAC-D54D-ACE9-B3C3D42613C7}" dt="2021-04-25T11:41:41.398" v="3"/>
          <ac:spMkLst>
            <pc:docMk/>
            <pc:sldMk cId="1563693322" sldId="291"/>
            <ac:spMk id="18" creationId="{2F0250BC-0538-EA41-9D3B-384264757420}"/>
          </ac:spMkLst>
        </pc:spChg>
      </pc:sldChg>
      <pc:sldChg chg="add">
        <pc:chgData name="Willem Boshoff" userId="e47be2a2-a67e-47a9-a585-044b48489c54" providerId="ADAL" clId="{E5DB5CB2-2AAC-D54D-ACE9-B3C3D42613C7}" dt="2021-04-25T11:41:04.636" v="0"/>
        <pc:sldMkLst>
          <pc:docMk/>
          <pc:sldMk cId="2918356464" sldId="292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svg"/><Relationship Id="rId1" Type="http://schemas.openxmlformats.org/officeDocument/2006/relationships/image" Target="../media/image8.png"/><Relationship Id="rId4" Type="http://schemas.openxmlformats.org/officeDocument/2006/relationships/image" Target="../media/image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svg"/><Relationship Id="rId1" Type="http://schemas.openxmlformats.org/officeDocument/2006/relationships/image" Target="../media/image8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C1FDB7-4ED0-40C4-9F2D-8A366D48865C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818A1D-A9CD-49E9-8BC6-82A08303F66B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Please upload your completed wallet exercise project in the projects section tagging your partner</a:t>
          </a:r>
          <a:endParaRPr lang="en-US"/>
        </a:p>
      </dgm:t>
    </dgm:pt>
    <dgm:pt modelId="{408C3D71-997B-4D46-8DF5-C63B7684593C}" type="parTrans" cxnId="{2843DCDF-4520-4758-8C9F-AAF396D9051E}">
      <dgm:prSet/>
      <dgm:spPr/>
      <dgm:t>
        <a:bodyPr/>
        <a:lstStyle/>
        <a:p>
          <a:endParaRPr lang="en-US"/>
        </a:p>
      </dgm:t>
    </dgm:pt>
    <dgm:pt modelId="{19CDB4CA-AA09-4F6E-8FA7-ACC7F0278341}" type="sibTrans" cxnId="{2843DCDF-4520-4758-8C9F-AAF396D9051E}">
      <dgm:prSet/>
      <dgm:spPr/>
      <dgm:t>
        <a:bodyPr/>
        <a:lstStyle/>
        <a:p>
          <a:endParaRPr lang="en-US"/>
        </a:p>
      </dgm:t>
    </dgm:pt>
    <dgm:pt modelId="{CDAC720B-A773-436C-B7FC-9919FB993B4B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Please share your thoughts comments experiences during this work session in the Design thinking group.</a:t>
          </a:r>
          <a:endParaRPr lang="en-US"/>
        </a:p>
      </dgm:t>
    </dgm:pt>
    <dgm:pt modelId="{C09C5B45-9FC1-4FF1-B703-769C101EA5BF}" type="parTrans" cxnId="{972B3DA4-787F-4FA5-82A2-5ED5DE8190EA}">
      <dgm:prSet/>
      <dgm:spPr/>
      <dgm:t>
        <a:bodyPr/>
        <a:lstStyle/>
        <a:p>
          <a:endParaRPr lang="en-US"/>
        </a:p>
      </dgm:t>
    </dgm:pt>
    <dgm:pt modelId="{00294ECA-2A8A-4281-8F74-F495F9D3BDC2}" type="sibTrans" cxnId="{972B3DA4-787F-4FA5-82A2-5ED5DE8190EA}">
      <dgm:prSet/>
      <dgm:spPr/>
      <dgm:t>
        <a:bodyPr/>
        <a:lstStyle/>
        <a:p>
          <a:endParaRPr lang="en-US"/>
        </a:p>
      </dgm:t>
    </dgm:pt>
    <dgm:pt modelId="{07EDFA2A-D3CC-4359-BF20-26C811F2E3BB}" type="pres">
      <dgm:prSet presAssocID="{61C1FDB7-4ED0-40C4-9F2D-8A366D48865C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D97F2782-9AA3-4772-940D-4A5C3876F85A}" type="pres">
      <dgm:prSet presAssocID="{83818A1D-A9CD-49E9-8BC6-82A08303F66B}" presName="compNode" presStyleCnt="0"/>
      <dgm:spPr/>
    </dgm:pt>
    <dgm:pt modelId="{64601D62-9FBB-40A6-BC29-9AB113F43EE3}" type="pres">
      <dgm:prSet presAssocID="{83818A1D-A9CD-49E9-8BC6-82A08303F66B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DA4E6A98-9130-4375-831C-DF48932C1CBE}" type="pres">
      <dgm:prSet presAssocID="{83818A1D-A9CD-49E9-8BC6-82A08303F66B}" presName="spaceRect" presStyleCnt="0"/>
      <dgm:spPr/>
    </dgm:pt>
    <dgm:pt modelId="{EE9529A0-98FD-4F0B-9E9C-9BAC8BB3EE81}" type="pres">
      <dgm:prSet presAssocID="{83818A1D-A9CD-49E9-8BC6-82A08303F66B}" presName="textRect" presStyleLbl="revTx" presStyleIdx="0" presStyleCnt="2">
        <dgm:presLayoutVars>
          <dgm:chMax val="1"/>
          <dgm:chPref val="1"/>
        </dgm:presLayoutVars>
      </dgm:prSet>
      <dgm:spPr/>
      <dgm:t>
        <a:bodyPr/>
        <a:lstStyle/>
        <a:p>
          <a:endParaRPr lang="en-ZA"/>
        </a:p>
      </dgm:t>
    </dgm:pt>
    <dgm:pt modelId="{6DF74971-B8C3-4590-97E6-30B45308246C}" type="pres">
      <dgm:prSet presAssocID="{19CDB4CA-AA09-4F6E-8FA7-ACC7F0278341}" presName="sibTrans" presStyleCnt="0"/>
      <dgm:spPr/>
    </dgm:pt>
    <dgm:pt modelId="{95EA6ECA-B59F-41E1-8420-83E497D063A5}" type="pres">
      <dgm:prSet presAssocID="{CDAC720B-A773-436C-B7FC-9919FB993B4B}" presName="compNode" presStyleCnt="0"/>
      <dgm:spPr/>
    </dgm:pt>
    <dgm:pt modelId="{E3EE0C25-E84E-47F8-9A06-03FD34A16186}" type="pres">
      <dgm:prSet presAssocID="{CDAC720B-A773-436C-B7FC-9919FB993B4B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ard Room"/>
        </a:ext>
      </dgm:extLst>
    </dgm:pt>
    <dgm:pt modelId="{0B0B8C5F-8DC6-45D2-B16F-1DF23F231F6E}" type="pres">
      <dgm:prSet presAssocID="{CDAC720B-A773-436C-B7FC-9919FB993B4B}" presName="spaceRect" presStyleCnt="0"/>
      <dgm:spPr/>
    </dgm:pt>
    <dgm:pt modelId="{64E197F2-7FEC-452E-9201-6BBDB8A10A53}" type="pres">
      <dgm:prSet presAssocID="{CDAC720B-A773-436C-B7FC-9919FB993B4B}" presName="textRect" presStyleLbl="revTx" presStyleIdx="1" presStyleCnt="2">
        <dgm:presLayoutVars>
          <dgm:chMax val="1"/>
          <dgm:chPref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2843DCDF-4520-4758-8C9F-AAF396D9051E}" srcId="{61C1FDB7-4ED0-40C4-9F2D-8A366D48865C}" destId="{83818A1D-A9CD-49E9-8BC6-82A08303F66B}" srcOrd="0" destOrd="0" parTransId="{408C3D71-997B-4D46-8DF5-C63B7684593C}" sibTransId="{19CDB4CA-AA09-4F6E-8FA7-ACC7F0278341}"/>
    <dgm:cxn modelId="{972B3DA4-787F-4FA5-82A2-5ED5DE8190EA}" srcId="{61C1FDB7-4ED0-40C4-9F2D-8A366D48865C}" destId="{CDAC720B-A773-436C-B7FC-9919FB993B4B}" srcOrd="1" destOrd="0" parTransId="{C09C5B45-9FC1-4FF1-B703-769C101EA5BF}" sibTransId="{00294ECA-2A8A-4281-8F74-F495F9D3BDC2}"/>
    <dgm:cxn modelId="{C1A680B4-D315-4B75-9D45-A75E20359F4E}" type="presOf" srcId="{61C1FDB7-4ED0-40C4-9F2D-8A366D48865C}" destId="{07EDFA2A-D3CC-4359-BF20-26C811F2E3BB}" srcOrd="0" destOrd="0" presId="urn:microsoft.com/office/officeart/2018/2/layout/IconLabelList"/>
    <dgm:cxn modelId="{C6349D96-C265-4000-90E7-8E0A90B8F57C}" type="presOf" srcId="{CDAC720B-A773-436C-B7FC-9919FB993B4B}" destId="{64E197F2-7FEC-452E-9201-6BBDB8A10A53}" srcOrd="0" destOrd="0" presId="urn:microsoft.com/office/officeart/2018/2/layout/IconLabelList"/>
    <dgm:cxn modelId="{984FD037-8D50-464E-AD2F-0104667B2CB5}" type="presOf" srcId="{83818A1D-A9CD-49E9-8BC6-82A08303F66B}" destId="{EE9529A0-98FD-4F0B-9E9C-9BAC8BB3EE81}" srcOrd="0" destOrd="0" presId="urn:microsoft.com/office/officeart/2018/2/layout/IconLabelList"/>
    <dgm:cxn modelId="{4101FADB-0E56-4B24-8645-127E0133AD02}" type="presParOf" srcId="{07EDFA2A-D3CC-4359-BF20-26C811F2E3BB}" destId="{D97F2782-9AA3-4772-940D-4A5C3876F85A}" srcOrd="0" destOrd="0" presId="urn:microsoft.com/office/officeart/2018/2/layout/IconLabelList"/>
    <dgm:cxn modelId="{D7A65E9A-B4AE-40D2-B457-70C84559141C}" type="presParOf" srcId="{D97F2782-9AA3-4772-940D-4A5C3876F85A}" destId="{64601D62-9FBB-40A6-BC29-9AB113F43EE3}" srcOrd="0" destOrd="0" presId="urn:microsoft.com/office/officeart/2018/2/layout/IconLabelList"/>
    <dgm:cxn modelId="{25A0E467-2D2E-497A-AB1D-4FE2B432F3BD}" type="presParOf" srcId="{D97F2782-9AA3-4772-940D-4A5C3876F85A}" destId="{DA4E6A98-9130-4375-831C-DF48932C1CBE}" srcOrd="1" destOrd="0" presId="urn:microsoft.com/office/officeart/2018/2/layout/IconLabelList"/>
    <dgm:cxn modelId="{C28D29A8-3E87-4769-8CEE-C3E99CECE7A8}" type="presParOf" srcId="{D97F2782-9AA3-4772-940D-4A5C3876F85A}" destId="{EE9529A0-98FD-4F0B-9E9C-9BAC8BB3EE81}" srcOrd="2" destOrd="0" presId="urn:microsoft.com/office/officeart/2018/2/layout/IconLabelList"/>
    <dgm:cxn modelId="{A8BD5087-66F2-4E28-8A5D-603AD84D2459}" type="presParOf" srcId="{07EDFA2A-D3CC-4359-BF20-26C811F2E3BB}" destId="{6DF74971-B8C3-4590-97E6-30B45308246C}" srcOrd="1" destOrd="0" presId="urn:microsoft.com/office/officeart/2018/2/layout/IconLabelList"/>
    <dgm:cxn modelId="{34055A49-7FBE-4EAF-BBA1-B6E2D192195E}" type="presParOf" srcId="{07EDFA2A-D3CC-4359-BF20-26C811F2E3BB}" destId="{95EA6ECA-B59F-41E1-8420-83E497D063A5}" srcOrd="2" destOrd="0" presId="urn:microsoft.com/office/officeart/2018/2/layout/IconLabelList"/>
    <dgm:cxn modelId="{2B547465-70D3-4355-9B84-4C89ECED1B4B}" type="presParOf" srcId="{95EA6ECA-B59F-41E1-8420-83E497D063A5}" destId="{E3EE0C25-E84E-47F8-9A06-03FD34A16186}" srcOrd="0" destOrd="0" presId="urn:microsoft.com/office/officeart/2018/2/layout/IconLabelList"/>
    <dgm:cxn modelId="{6123707D-A97F-4EA5-85D1-2666BBE79D12}" type="presParOf" srcId="{95EA6ECA-B59F-41E1-8420-83E497D063A5}" destId="{0B0B8C5F-8DC6-45D2-B16F-1DF23F231F6E}" srcOrd="1" destOrd="0" presId="urn:microsoft.com/office/officeart/2018/2/layout/IconLabelList"/>
    <dgm:cxn modelId="{C746FA99-4BC3-45EE-8916-13D02BED93F1}" type="presParOf" srcId="{95EA6ECA-B59F-41E1-8420-83E497D063A5}" destId="{64E197F2-7FEC-452E-9201-6BBDB8A10A5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601D62-9FBB-40A6-BC29-9AB113F43EE3}">
      <dsp:nvSpPr>
        <dsp:cNvPr id="0" name=""/>
        <dsp:cNvSpPr/>
      </dsp:nvSpPr>
      <dsp:spPr>
        <a:xfrm>
          <a:off x="1828118" y="384626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9529A0-98FD-4F0B-9E9C-9BAC8BB3EE81}">
      <dsp:nvSpPr>
        <dsp:cNvPr id="0" name=""/>
        <dsp:cNvSpPr/>
      </dsp:nvSpPr>
      <dsp:spPr>
        <a:xfrm>
          <a:off x="640118" y="2798877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/>
            <a:t>Please upload your completed wallet exercise project in the projects section tagging your partner</a:t>
          </a:r>
          <a:endParaRPr lang="en-US" sz="1500" kern="1200"/>
        </a:p>
      </dsp:txBody>
      <dsp:txXfrm>
        <a:off x="640118" y="2798877"/>
        <a:ext cx="4320000" cy="720000"/>
      </dsp:txXfrm>
    </dsp:sp>
    <dsp:sp modelId="{E3EE0C25-E84E-47F8-9A06-03FD34A16186}">
      <dsp:nvSpPr>
        <dsp:cNvPr id="0" name=""/>
        <dsp:cNvSpPr/>
      </dsp:nvSpPr>
      <dsp:spPr>
        <a:xfrm>
          <a:off x="6904119" y="384626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E197F2-7FEC-452E-9201-6BBDB8A10A53}">
      <dsp:nvSpPr>
        <dsp:cNvPr id="0" name=""/>
        <dsp:cNvSpPr/>
      </dsp:nvSpPr>
      <dsp:spPr>
        <a:xfrm>
          <a:off x="5716119" y="2798877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/>
            <a:t>Please share your thoughts comments experiences during this work session in the Design thinking group.</a:t>
          </a:r>
          <a:endParaRPr lang="en-US" sz="1500" kern="1200"/>
        </a:p>
      </dsp:txBody>
      <dsp:txXfrm>
        <a:off x="5716119" y="2798877"/>
        <a:ext cx="432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31T11:39:35.0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2770 360,'0'0,"0"0,0 0,0 0,0 0,0 0</inkml:trace>
  <inkml:trace contextRef="#ctx0" brushRef="#br0" timeOffset="2290">3052 334,'0'0,"0"0,0 0,0 0,0 0,0 0,0 0,-51 0,36 0,-21-26,-41 1,54 17,-57-10,3-8,54 19,-56-11,27-8,38 19,-74-37,11 18,52 18,-53-9,-50-9,88 18,3-10,-40 18,55 0,-59-25,30 25,37 0,-74 0,-15 0,75 0,-47 0,-27 0,73 0,-45 25,-3-25,56 0,-86 0,30 26,54-18,-56-16,2 34,55-19,-33 11,-22-18,55 0,-8 26,-47 0,55-19,-7-14,4 32,17-17,-36-16,-7 34,38-20,0 13,-38-19,37 0,2 26,-39 0,36-19,4-14,-14 32,18-18,-12-14,19 33,0-19,-26-14,1 7,17 0,16 26,-8-13,-26-26,0 38,19-17,14 10,-32-18,17 0,16 51,-34-25,26-9,0 17,0 43,0-55,0 7,26 48,-18-52,9-24,-17 50,0-35,26 20,0-11,-19-17,11 36,8-19,-18-17,35 36,60 7,-73-36,43-5,4 16,-55-18,7 10,48-18,-57 0,11 25,46-25,-56 0,35 0,-5 0,-35 0,45 0,16-25,-55 17,33 16,-4-8,-38 0,103-26,-14 26,-71 0,15 0,5 0,-35 0,45-26,-9 26,-39 0,51 26,13-26,-54 0,30 0,24 0,-53 0,4 0,23 0,-36 0,21 0,41 0,-54 0,-20 0,74 0,-57 0,62 0,-5 0,-59 0,16 0,43 0,-54 0,-21 0,50 0,-38 0,-3 0,40-26,-39 21,2 10,12-5,-18 0,9 0,9 0,-19 0,12 0,6-25,-17 17,36 16,-19-8,-17 0,36-26,-19 26,-18 0,38 0,-20-25,-17 17,10 16,33-34,-36 18,-4 16,14-34,-17 19,10 14,33-32,-36 17,-4-10,40-8,-37 19,24 14,13-32,-36 17,-4 16,14-34,-17 19,10 14,7-7,-18 0,12 0,-19-26,0 21,26 10,-1-5,-17 0,10-25,8 25,-23 0,-6-26,28 26,-17 0,-16-26,34 1,-19 18,-14-12,7-7,0 19,0-11,0-59,0 54,-26 20,-25-48,36 36,4-21,-40-16,36 37,4 5,-40-16,36 18,-21-35,-15 17,36 19,-47-12,-15-6,56 18,-35-12,-72 19,89 0,-102 0,-39 26,127-19,106-14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9A546E-8F7F-7749-AA1C-6553481A9E58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9152C-7CAF-C949-8FA2-D8537C1E81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3121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5B5E1-BCBA-114F-8876-D7A1711D78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23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5B5E1-BCBA-114F-8876-D7A1711D78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67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5B5E1-BCBA-114F-8876-D7A1711D78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100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5B5E1-BCBA-114F-8876-D7A1711D78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661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5B5E1-BCBA-114F-8876-D7A1711D78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20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5B5E1-BCBA-114F-8876-D7A1711D78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078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5B5E1-BCBA-114F-8876-D7A1711D78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62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5B5E1-BCBA-114F-8876-D7A1711D78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25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453BEF-EE04-AA46-92C4-66FF08DD35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3139289-2F70-544D-AFBE-2356A9968C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1700D7-9021-344C-9403-95645C334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0E353-0884-8940-AEC5-0C0A91CF922F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818E18-DF86-8F49-B6F5-8DDDC6914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E444693-AEE9-0848-B979-A2BABAAD0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362D-4B23-2B48-8A83-03FCE2688E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597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C2DE52-2AB2-4F42-911E-E0FAE8E3C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CEDDA7-DAE4-C84C-AF17-2CA4DA626C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DF95AD-2FB5-7149-9BAD-E202ABA1D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0E353-0884-8940-AEC5-0C0A91CF922F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16E1B8-D092-1C45-B4B0-6767B1916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5DED2B-D84B-574B-ADD2-C47A9F11E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362D-4B23-2B48-8A83-03FCE2688E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7667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F2C5A50-5DEF-8C4A-9AFE-3407F970E1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23981BF-52A4-0E45-B4C0-C1F527FA62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8BC05B-A48D-2F4C-BF6A-BEC24803A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0E353-0884-8940-AEC5-0C0A91CF922F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EDB072-6F42-0F40-A08A-915594C7F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8B04CD-736F-AC4C-B92C-AB7F27868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362D-4B23-2B48-8A83-03FCE2688E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288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11EF6A-B8F8-4B41-9420-15B3E008D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3FCF64-D422-2A46-A3C1-A825A81C3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C5D6E4-06AA-774C-B26C-4B1F9592F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0E353-0884-8940-AEC5-0C0A91CF922F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4E754D-E980-2E45-A6E0-47693F654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B6EC40-7A08-3D44-968A-7906BFA46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362D-4B23-2B48-8A83-03FCE2688E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971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E1F7E1-A19A-AA44-A877-312410A0B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4E70118-4956-3549-8AD0-2B8240BF8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3FC7BD-D230-1B4E-A33C-B892D63DF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0E353-0884-8940-AEC5-0C0A91CF922F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6D9273-B2B1-FF48-9FA3-716F5B91D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3AD0EB-D8CA-A54A-91E6-40FE72A12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362D-4B23-2B48-8A83-03FCE2688E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0669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5B518E-3ACF-364A-B5BD-A9FCC567A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1BDC2B-1A78-0E4A-B426-2FB1E883B0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C9B4513-75EF-8743-90C4-A81A801DB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BDF94E-D8EF-A041-8541-5AC229C94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0E353-0884-8940-AEC5-0C0A91CF922F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B7DB935-6421-A846-8257-410BE227C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28B4A34-9E9D-F840-88A7-0D730BD1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362D-4B23-2B48-8A83-03FCE2688E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014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4FB1A3-9B75-2D49-908C-482A380D5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6794D2-2260-DE44-A5F8-D7AF75608F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DB84434-3070-C743-9139-917DA83E1A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BE55A46-2774-7341-A274-3F13514B37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BE46BEF-85BF-8243-B02F-8BE77F1E37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87A5B3A-C574-CB4D-93E9-597407CFA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0E353-0884-8940-AEC5-0C0A91CF922F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4B3C5C6-10C6-8F40-814F-8AE17ED8D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9D8C0FA-737E-724F-B30E-FD1873390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362D-4B23-2B48-8A83-03FCE2688E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309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75851F-6D84-3E45-8BAA-D6F653F43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1FF717B-E07E-F040-B617-6ED367F05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0E353-0884-8940-AEC5-0C0A91CF922F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B2FA1E9-F17B-2942-ADFB-BB39BF61E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92EDBD1-82EE-B84E-9B42-55B34A578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362D-4B23-2B48-8A83-03FCE2688E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905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C5B715F-D17D-A046-A620-069BC9BA6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0E353-0884-8940-AEC5-0C0A91CF922F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E692428-65F4-974F-A3B1-62FDB6106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AD7856A-CC68-D94C-82FB-C7586C885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362D-4B23-2B48-8A83-03FCE2688E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2149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AA1A22-AA06-E845-8EE4-4C962DE51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62E836-1F98-5B4C-997C-68F49AF9D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F313967-9F9A-224F-B5E8-1BBCF7F757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0758D74-B031-ED49-9567-B71220EE8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0E353-0884-8940-AEC5-0C0A91CF922F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B51C051-A133-D847-A18B-F462D0486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0E67115-9AE3-DA44-9C3C-127127CBA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362D-4B23-2B48-8A83-03FCE2688E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747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2F22A8-FF05-094C-B77C-E9F88F62A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E905035-FDBF-3540-8958-70E06BFCAC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674F865-7942-D245-A1C0-4802F5337A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DC48E1C-01BB-BC48-A0E0-92CC4AEA8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0E353-0884-8940-AEC5-0C0A91CF922F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AA4AE6A-B11C-3C45-BB70-19698589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BD22D9-C337-7942-A6C4-B717CCD02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362D-4B23-2B48-8A83-03FCE2688E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908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AFA10A1-56C5-8B41-B28C-5056AF499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32BE2B-6374-0F41-B6AF-CEC3DEC05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4A5DB4B-AA64-DD43-B76C-E17370050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0E353-0884-8940-AEC5-0C0A91CF922F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78CFD2-F32D-DC43-BAB6-4C9131B1C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23994A-149D-F641-A50D-070D9403A4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6362D-4B23-2B48-8A83-03FCE2688E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907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person, standing, screenshot&#10;&#10;Description automatically generated">
            <a:extLst>
              <a:ext uri="{FF2B5EF4-FFF2-40B4-BE49-F238E27FC236}">
                <a16:creationId xmlns:a16="http://schemas.microsoft.com/office/drawing/2014/main" xmlns="" id="{379A019D-D10A-354C-8A8C-133FFB51D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306137"/>
            <a:ext cx="12416588" cy="716413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8432CCCD-40C8-6D4E-97C5-AB7386E522EC}"/>
              </a:ext>
            </a:extLst>
          </p:cNvPr>
          <p:cNvGrpSpPr/>
          <p:nvPr/>
        </p:nvGrpSpPr>
        <p:grpSpPr>
          <a:xfrm>
            <a:off x="3150770" y="673815"/>
            <a:ext cx="6101514" cy="5192712"/>
            <a:chOff x="3150770" y="673815"/>
            <a:chExt cx="6101514" cy="5192712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xmlns="" id="{22F0C866-6BAF-B44D-B8B0-1E7AE6C5BFAF}"/>
                </a:ext>
              </a:extLst>
            </p:cNvPr>
            <p:cNvSpPr/>
            <p:nvPr/>
          </p:nvSpPr>
          <p:spPr>
            <a:xfrm>
              <a:off x="3150770" y="673815"/>
              <a:ext cx="6101514" cy="5192712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>
                <a:solidFill>
                  <a:schemeClr val="tx1"/>
                </a:solidFill>
                <a:latin typeface="PT Sans" panose="020B0503020203020204" pitchFamily="34" charset="77"/>
              </a:endParaRPr>
            </a:p>
            <a:p>
              <a:pPr algn="ctr"/>
              <a:endParaRPr lang="en-US" sz="5400" dirty="0">
                <a:solidFill>
                  <a:schemeClr val="tx1"/>
                </a:solidFill>
                <a:latin typeface="PT Sans" panose="020B0503020203020204" pitchFamily="34" charset="77"/>
              </a:endParaRPr>
            </a:p>
            <a:p>
              <a:pPr algn="ctr"/>
              <a:endParaRPr lang="en-US" sz="5400" dirty="0">
                <a:solidFill>
                  <a:schemeClr val="tx1"/>
                </a:solidFill>
                <a:latin typeface="PT Sans" panose="020B0503020203020204" pitchFamily="34" charset="77"/>
              </a:endParaRPr>
            </a:p>
            <a:p>
              <a:pPr algn="ctr"/>
              <a:r>
                <a:rPr lang="en-US" sz="6000" dirty="0">
                  <a:solidFill>
                    <a:schemeClr val="tx1"/>
                  </a:solidFill>
                  <a:latin typeface="PT Sans" panose="020B0503020203020204" pitchFamily="34" charset="77"/>
                </a:rPr>
                <a:t>Practical Exercise</a:t>
              </a:r>
            </a:p>
          </p:txBody>
        </p:sp>
        <p:pic>
          <p:nvPicPr>
            <p:cNvPr id="14" name="Picture 13" descr="Logo&#10;&#10;Description automatically generated with medium confidence">
              <a:extLst>
                <a:ext uri="{FF2B5EF4-FFF2-40B4-BE49-F238E27FC236}">
                  <a16:creationId xmlns:a16="http://schemas.microsoft.com/office/drawing/2014/main" xmlns="" id="{34FEB762-B4E6-FD4E-BD42-56277BDED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59179" y="673815"/>
              <a:ext cx="3898231" cy="28205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6765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D040A8A-8286-D24D-A130-597B68F1B57D}"/>
              </a:ext>
            </a:extLst>
          </p:cNvPr>
          <p:cNvSpPr/>
          <p:nvPr/>
        </p:nvSpPr>
        <p:spPr>
          <a:xfrm>
            <a:off x="0" y="0"/>
            <a:ext cx="12192000" cy="7290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D9391B11-CA90-0C41-9A07-A3853573D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9049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 Design your Ideal Wallet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C33FDD38-2A99-344F-AC2B-589E9E4E25ED}"/>
              </a:ext>
            </a:extLst>
          </p:cNvPr>
          <p:cNvSpPr/>
          <p:nvPr/>
        </p:nvSpPr>
        <p:spPr>
          <a:xfrm>
            <a:off x="262708" y="1458098"/>
            <a:ext cx="11666583" cy="5066270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4ED6BC2-5002-3A4D-89EF-A82A0EB8A4F6}"/>
              </a:ext>
            </a:extLst>
          </p:cNvPr>
          <p:cNvSpPr txBox="1"/>
          <p:nvPr/>
        </p:nvSpPr>
        <p:spPr>
          <a:xfrm>
            <a:off x="262708" y="729049"/>
            <a:ext cx="10722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Draw you ideal wallet in this block you have 5 min – Please take a photo and insert in the </a:t>
            </a:r>
            <a:r>
              <a:rPr lang="en-GB" dirty="0" err="1"/>
              <a:t>Powerpoint</a:t>
            </a:r>
            <a:r>
              <a:rPr lang="en-GB" dirty="0"/>
              <a:t> deck provided which you will upload later under your Wallet project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687C0CF8-FB27-5D44-8743-BB45A7607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266" y="2104429"/>
            <a:ext cx="8128000" cy="360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093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D040A8A-8286-D24D-A130-597B68F1B57D}"/>
              </a:ext>
            </a:extLst>
          </p:cNvPr>
          <p:cNvSpPr/>
          <p:nvPr/>
        </p:nvSpPr>
        <p:spPr>
          <a:xfrm>
            <a:off x="0" y="0"/>
            <a:ext cx="12192000" cy="7290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D9391B11-CA90-0C41-9A07-A3853573D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9049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 Empathy – Identify a partner and Engage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C33FDD38-2A99-344F-AC2B-589E9E4E25ED}"/>
              </a:ext>
            </a:extLst>
          </p:cNvPr>
          <p:cNvSpPr/>
          <p:nvPr/>
        </p:nvSpPr>
        <p:spPr>
          <a:xfrm>
            <a:off x="262708" y="1458098"/>
            <a:ext cx="5484088" cy="5276334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4ED6BC2-5002-3A4D-89EF-A82A0EB8A4F6}"/>
              </a:ext>
            </a:extLst>
          </p:cNvPr>
          <p:cNvSpPr txBox="1"/>
          <p:nvPr/>
        </p:nvSpPr>
        <p:spPr>
          <a:xfrm>
            <a:off x="579865" y="882653"/>
            <a:ext cx="531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Interview your partner you each have - 5 min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3C446C39-203A-4746-8564-8619BD994B7C}"/>
              </a:ext>
            </a:extLst>
          </p:cNvPr>
          <p:cNvSpPr/>
          <p:nvPr/>
        </p:nvSpPr>
        <p:spPr>
          <a:xfrm>
            <a:off x="6271307" y="1458097"/>
            <a:ext cx="5484087" cy="5276333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D18276B-4E72-5843-9DA4-112785725B74}"/>
              </a:ext>
            </a:extLst>
          </p:cNvPr>
          <p:cNvSpPr txBox="1"/>
          <p:nvPr/>
        </p:nvSpPr>
        <p:spPr>
          <a:xfrm>
            <a:off x="6301947" y="744154"/>
            <a:ext cx="5745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Dig Deeper – Considering what you learned really try to dig into your partners feelings and motivations - 5 min each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F90C1CE-4E0C-CA42-AB20-77C72C266439}"/>
              </a:ext>
            </a:extLst>
          </p:cNvPr>
          <p:cNvSpPr txBox="1"/>
          <p:nvPr/>
        </p:nvSpPr>
        <p:spPr>
          <a:xfrm>
            <a:off x="889685" y="1458098"/>
            <a:ext cx="3089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Notes from first interview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275AC06-A829-AE49-832C-D6FFE10E1D74}"/>
              </a:ext>
            </a:extLst>
          </p:cNvPr>
          <p:cNvSpPr txBox="1"/>
          <p:nvPr/>
        </p:nvSpPr>
        <p:spPr>
          <a:xfrm>
            <a:off x="6985685" y="1486764"/>
            <a:ext cx="3089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Notes from second interview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EE93CD-76B7-1A4F-B157-30CBCCF9437A}"/>
              </a:ext>
            </a:extLst>
          </p:cNvPr>
          <p:cNvSpPr txBox="1"/>
          <p:nvPr/>
        </p:nvSpPr>
        <p:spPr>
          <a:xfrm rot="10800000" flipV="1">
            <a:off x="579865" y="2168648"/>
            <a:ext cx="2345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237F21A-425F-B941-B3B6-ED5B601CF351}"/>
              </a:ext>
            </a:extLst>
          </p:cNvPr>
          <p:cNvSpPr txBox="1"/>
          <p:nvPr/>
        </p:nvSpPr>
        <p:spPr>
          <a:xfrm flipH="1">
            <a:off x="151239" y="1740023"/>
            <a:ext cx="45422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/>
          </a:p>
          <a:p>
            <a:pPr algn="l"/>
            <a:endParaRPr lang="en-US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that stands out from the others in terms of design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One that can last a bit longer maybe 4 to 5 years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Must  have a screen that can upload digital cards </a:t>
            </a:r>
          </a:p>
          <a:p>
            <a:pPr algn="l"/>
            <a:r>
              <a:rPr lang="en-US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627A8DD-BE2C-F949-997A-F46C3DD246EC}"/>
              </a:ext>
            </a:extLst>
          </p:cNvPr>
          <p:cNvSpPr txBox="1"/>
          <p:nvPr/>
        </p:nvSpPr>
        <p:spPr>
          <a:xfrm>
            <a:off x="6641820" y="2119533"/>
            <a:ext cx="419882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Doesn’t have to contain unnecessary slots or pockets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Must be flexible 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Must be thin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Have a cool print or logo on it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660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D040A8A-8286-D24D-A130-597B68F1B57D}"/>
              </a:ext>
            </a:extLst>
          </p:cNvPr>
          <p:cNvSpPr/>
          <p:nvPr/>
        </p:nvSpPr>
        <p:spPr>
          <a:xfrm>
            <a:off x="0" y="0"/>
            <a:ext cx="12192000" cy="7290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D9391B11-CA90-0C41-9A07-A3853573D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9049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Define and understand the problem and gain insights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C33FDD38-2A99-344F-AC2B-589E9E4E25ED}"/>
              </a:ext>
            </a:extLst>
          </p:cNvPr>
          <p:cNvSpPr/>
          <p:nvPr/>
        </p:nvSpPr>
        <p:spPr>
          <a:xfrm>
            <a:off x="262708" y="1186961"/>
            <a:ext cx="5484088" cy="5522758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4ED6BC2-5002-3A4D-89EF-A82A0EB8A4F6}"/>
              </a:ext>
            </a:extLst>
          </p:cNvPr>
          <p:cNvSpPr txBox="1"/>
          <p:nvPr/>
        </p:nvSpPr>
        <p:spPr>
          <a:xfrm>
            <a:off x="1675496" y="773339"/>
            <a:ext cx="531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Capture Findings - 5 min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3C446C39-203A-4746-8564-8619BD994B7C}"/>
              </a:ext>
            </a:extLst>
          </p:cNvPr>
          <p:cNvSpPr/>
          <p:nvPr/>
        </p:nvSpPr>
        <p:spPr>
          <a:xfrm>
            <a:off x="6271307" y="1186961"/>
            <a:ext cx="5484087" cy="5522758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D18276B-4E72-5843-9DA4-112785725B74}"/>
              </a:ext>
            </a:extLst>
          </p:cNvPr>
          <p:cNvSpPr txBox="1"/>
          <p:nvPr/>
        </p:nvSpPr>
        <p:spPr>
          <a:xfrm>
            <a:off x="6789134" y="757715"/>
            <a:ext cx="4448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Take a Stand with a point of view - 5 min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F90C1CE-4E0C-CA42-AB20-77C72C266439}"/>
              </a:ext>
            </a:extLst>
          </p:cNvPr>
          <p:cNvSpPr txBox="1"/>
          <p:nvPr/>
        </p:nvSpPr>
        <p:spPr>
          <a:xfrm>
            <a:off x="840258" y="1302098"/>
            <a:ext cx="40777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Needs: things your partner is trying to do </a:t>
            </a:r>
            <a:r>
              <a:rPr lang="en-GB" sz="1400" dirty="0"/>
              <a:t>Use verbs</a:t>
            </a:r>
            <a:endParaRPr lang="en-GB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275AC06-A829-AE49-832C-D6FFE10E1D74}"/>
              </a:ext>
            </a:extLst>
          </p:cNvPr>
          <p:cNvSpPr txBox="1"/>
          <p:nvPr/>
        </p:nvSpPr>
        <p:spPr>
          <a:xfrm>
            <a:off x="6599662" y="1413063"/>
            <a:ext cx="482737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u="sng"/>
          </a:p>
          <a:p>
            <a:r>
              <a:rPr lang="en-US" sz="1600" u="sng"/>
              <a:t>                               Tsoarelo Mosala</a:t>
            </a:r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r>
              <a:rPr lang="en-GB" sz="2000" dirty="0"/>
              <a:t>Needs a way </a:t>
            </a:r>
            <a:r>
              <a:rPr lang="en-GB" sz="2000"/>
              <a:t>to </a:t>
            </a:r>
            <a:r>
              <a:rPr lang="en-US" sz="2000"/>
              <a:t> </a:t>
            </a:r>
            <a:r>
              <a:rPr lang="en-US" sz="2000" u="sng"/>
              <a:t>one of a kind modern wallet</a:t>
            </a:r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r>
              <a:rPr lang="en-GB" sz="2000" dirty="0"/>
              <a:t>Because …   or </a:t>
            </a:r>
            <a:r>
              <a:rPr lang="en-GB" sz="2000"/>
              <a:t>but …….  or surprisingly…….</a:t>
            </a:r>
          </a:p>
          <a:p>
            <a:endParaRPr lang="en-GB" sz="1600"/>
          </a:p>
          <a:p>
            <a:endParaRPr lang="en-GB" sz="160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71BD168-DCCE-0B42-9777-19AC6AEDF0FF}"/>
              </a:ext>
            </a:extLst>
          </p:cNvPr>
          <p:cNvSpPr txBox="1"/>
          <p:nvPr/>
        </p:nvSpPr>
        <p:spPr>
          <a:xfrm>
            <a:off x="262708" y="3611521"/>
            <a:ext cx="54840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Insights: new learnings about your partners feelings and motivations. What’s something you see about your partners experience that he she does not see? Use what you heard them say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B5ACF86-F3CF-D440-BB97-D38BF3D863D7}"/>
              </a:ext>
            </a:extLst>
          </p:cNvPr>
          <p:cNvSpPr txBox="1"/>
          <p:nvPr/>
        </p:nvSpPr>
        <p:spPr>
          <a:xfrm>
            <a:off x="8194261" y="2198951"/>
            <a:ext cx="1638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Partner’s Name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7CF3352-5A66-8841-9FA6-55828281513F}"/>
              </a:ext>
            </a:extLst>
          </p:cNvPr>
          <p:cNvSpPr txBox="1"/>
          <p:nvPr/>
        </p:nvSpPr>
        <p:spPr>
          <a:xfrm>
            <a:off x="8803861" y="3154116"/>
            <a:ext cx="1638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User’s need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C6753AD-5200-5E45-8F56-767323E9BEB6}"/>
              </a:ext>
            </a:extLst>
          </p:cNvPr>
          <p:cNvSpPr txBox="1"/>
          <p:nvPr/>
        </p:nvSpPr>
        <p:spPr>
          <a:xfrm>
            <a:off x="8515537" y="6383655"/>
            <a:ext cx="1638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Insight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40BA6C1-3E7F-5A4F-BA9C-BCA2FD4EF3E5}"/>
              </a:ext>
            </a:extLst>
          </p:cNvPr>
          <p:cNvSpPr txBox="1"/>
          <p:nvPr/>
        </p:nvSpPr>
        <p:spPr>
          <a:xfrm>
            <a:off x="6789134" y="4166431"/>
            <a:ext cx="4637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/>
              <a:t>We are living in a modern world of internet of things, and he needs to change with the  times.. Since we’re living in a world such as  all of our devices are communicating with each other hance he need a sort of digital modern wallet… </a:t>
            </a:r>
          </a:p>
          <a:p>
            <a:endParaRPr lang="en-GB" sz="1600" u="sng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F546411-C071-6948-A932-24219CECF934}"/>
              </a:ext>
            </a:extLst>
          </p:cNvPr>
          <p:cNvSpPr txBox="1"/>
          <p:nvPr/>
        </p:nvSpPr>
        <p:spPr>
          <a:xfrm>
            <a:off x="5113139" y="2425303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80A2E4E-532D-044C-81DD-272DFC830BD0}"/>
              </a:ext>
            </a:extLst>
          </p:cNvPr>
          <p:cNvSpPr txBox="1"/>
          <p:nvPr/>
        </p:nvSpPr>
        <p:spPr>
          <a:xfrm>
            <a:off x="628042" y="2193814"/>
            <a:ext cx="4030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Has to contain multiple color options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Tap to pay optiona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Must be water resistant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2" name="Ink 22">
                <a:extLst>
                  <a:ext uri="{FF2B5EF4-FFF2-40B4-BE49-F238E27FC236}">
                    <a16:creationId xmlns:a16="http://schemas.microsoft.com/office/drawing/2014/main" xmlns="" id="{020F9305-320B-C343-9AAE-58AD3D840970}"/>
                  </a:ext>
                </a:extLst>
              </p14:cNvPr>
              <p14:cNvContentPartPr/>
              <p14:nvPr/>
            </p14:nvContentPartPr>
            <p14:xfrm>
              <a:off x="6499621" y="3655774"/>
              <a:ext cx="1369440" cy="425160"/>
            </p14:xfrm>
          </p:contentPart>
        </mc:Choice>
        <mc:Fallback xmlns="">
          <p:pic>
            <p:nvPicPr>
              <p:cNvPr id="22" name="Ink 22">
                <a:extLst>
                  <a:ext uri="{FF2B5EF4-FFF2-40B4-BE49-F238E27FC236}">
                    <a16:creationId xmlns:a16="http://schemas.microsoft.com/office/drawing/2014/main" id="{020F9305-320B-C343-9AAE-58AD3D8409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90621" y="3647134"/>
                <a:ext cx="1387080" cy="442800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91B9CD0-624B-0949-B4E0-10B957A7C319}"/>
              </a:ext>
            </a:extLst>
          </p:cNvPr>
          <p:cNvSpPr txBox="1"/>
          <p:nvPr/>
        </p:nvSpPr>
        <p:spPr>
          <a:xfrm>
            <a:off x="5113139" y="2425303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77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D040A8A-8286-D24D-A130-597B68F1B57D}"/>
              </a:ext>
            </a:extLst>
          </p:cNvPr>
          <p:cNvSpPr/>
          <p:nvPr/>
        </p:nvSpPr>
        <p:spPr>
          <a:xfrm>
            <a:off x="0" y="0"/>
            <a:ext cx="12192000" cy="7290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D9391B11-CA90-0C41-9A07-A3853573D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9049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 Ideate – Generate alternatives to test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C33FDD38-2A99-344F-AC2B-589E9E4E25ED}"/>
              </a:ext>
            </a:extLst>
          </p:cNvPr>
          <p:cNvSpPr/>
          <p:nvPr/>
        </p:nvSpPr>
        <p:spPr>
          <a:xfrm>
            <a:off x="345535" y="2039738"/>
            <a:ext cx="2216886" cy="2772606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4ED6BC2-5002-3A4D-89EF-A82A0EB8A4F6}"/>
              </a:ext>
            </a:extLst>
          </p:cNvPr>
          <p:cNvSpPr txBox="1"/>
          <p:nvPr/>
        </p:nvSpPr>
        <p:spPr>
          <a:xfrm>
            <a:off x="111211" y="724241"/>
            <a:ext cx="10158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Sketch at least 5 radical ways to meet your users needs - 10 min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3C446C39-203A-4746-8564-8619BD994B7C}"/>
              </a:ext>
            </a:extLst>
          </p:cNvPr>
          <p:cNvSpPr/>
          <p:nvPr/>
        </p:nvSpPr>
        <p:spPr>
          <a:xfrm>
            <a:off x="111211" y="1101122"/>
            <a:ext cx="11961340" cy="4015945"/>
          </a:xfrm>
          <a:prstGeom prst="roundRect">
            <a:avLst>
              <a:gd name="adj" fmla="val 9875"/>
            </a:avLst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F90C1CE-4E0C-CA42-AB20-77C72C266439}"/>
              </a:ext>
            </a:extLst>
          </p:cNvPr>
          <p:cNvSpPr txBox="1"/>
          <p:nvPr/>
        </p:nvSpPr>
        <p:spPr>
          <a:xfrm>
            <a:off x="526314" y="1316281"/>
            <a:ext cx="11233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 smtClean="0"/>
              <a:t>A digital modern wallet is needed in order to make </a:t>
            </a:r>
            <a:r>
              <a:rPr lang="en-GB" u="sng" dirty="0" err="1" smtClean="0"/>
              <a:t>Tsoarelo</a:t>
            </a:r>
            <a:r>
              <a:rPr lang="en-GB" u="sng" dirty="0" smtClean="0"/>
              <a:t> happy and to kind of put him into a modern world .</a:t>
            </a:r>
          </a:p>
          <a:p>
            <a:r>
              <a:rPr lang="en-GB" sz="1600" dirty="0" smtClean="0"/>
              <a:t>Write </a:t>
            </a:r>
            <a:r>
              <a:rPr lang="en-GB" sz="1600" dirty="0"/>
              <a:t>your problem statement above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3F7173E0-7B74-CC49-BB93-2ED4426A1DC8}"/>
              </a:ext>
            </a:extLst>
          </p:cNvPr>
          <p:cNvSpPr/>
          <p:nvPr/>
        </p:nvSpPr>
        <p:spPr>
          <a:xfrm>
            <a:off x="2660821" y="2055163"/>
            <a:ext cx="2216886" cy="2772606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4477F7AF-6BCC-2F4D-BBEF-BCC2D8F987A1}"/>
              </a:ext>
            </a:extLst>
          </p:cNvPr>
          <p:cNvSpPr/>
          <p:nvPr/>
        </p:nvSpPr>
        <p:spPr>
          <a:xfrm>
            <a:off x="4976104" y="2055162"/>
            <a:ext cx="2216886" cy="2772606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46BB1688-212F-0E4B-AE11-679141F280E8}"/>
              </a:ext>
            </a:extLst>
          </p:cNvPr>
          <p:cNvSpPr/>
          <p:nvPr/>
        </p:nvSpPr>
        <p:spPr>
          <a:xfrm>
            <a:off x="7291387" y="2055161"/>
            <a:ext cx="2216886" cy="2772606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20C77CAF-FA8A-C746-A2D8-D5340FCF598D}"/>
              </a:ext>
            </a:extLst>
          </p:cNvPr>
          <p:cNvSpPr/>
          <p:nvPr/>
        </p:nvSpPr>
        <p:spPr>
          <a:xfrm>
            <a:off x="9606669" y="2039738"/>
            <a:ext cx="2239795" cy="2772606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xmlns="" id="{1FC6E5F0-D2E8-0543-AA21-608EC456026C}"/>
              </a:ext>
            </a:extLst>
          </p:cNvPr>
          <p:cNvSpPr/>
          <p:nvPr/>
        </p:nvSpPr>
        <p:spPr>
          <a:xfrm>
            <a:off x="111211" y="5680156"/>
            <a:ext cx="11961340" cy="1066633"/>
          </a:xfrm>
          <a:prstGeom prst="roundRect">
            <a:avLst>
              <a:gd name="adj" fmla="val 9875"/>
            </a:avLst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D3CD624-E6A7-2741-8250-F342B2A546D1}"/>
              </a:ext>
            </a:extLst>
          </p:cNvPr>
          <p:cNvSpPr txBox="1"/>
          <p:nvPr/>
        </p:nvSpPr>
        <p:spPr>
          <a:xfrm>
            <a:off x="111210" y="5240394"/>
            <a:ext cx="10158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Share your solution with your partner and capture feedback - 5 min each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528EEA9-1F44-7D4C-85B5-1E14273B630E}"/>
              </a:ext>
            </a:extLst>
          </p:cNvPr>
          <p:cNvSpPr txBox="1"/>
          <p:nvPr/>
        </p:nvSpPr>
        <p:spPr>
          <a:xfrm>
            <a:off x="119448" y="5717129"/>
            <a:ext cx="10607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Notes: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/>
              <a:t>He thinks that I should add a   cool print or drawing to make the wallet more attractive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/>
              <a:t>Also make a pocket for coins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6314" y="2548328"/>
            <a:ext cx="215712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Materials such as</a:t>
            </a:r>
          </a:p>
          <a:p>
            <a:r>
              <a:rPr lang="en-US" dirty="0" smtClean="0"/>
              <a:t>Leather and </a:t>
            </a:r>
          </a:p>
          <a:p>
            <a:r>
              <a:rPr lang="en-US" dirty="0" smtClean="0"/>
              <a:t>Polyurethane will be </a:t>
            </a:r>
          </a:p>
          <a:p>
            <a:r>
              <a:rPr lang="en-US" dirty="0" smtClean="0"/>
              <a:t>Needed in order to</a:t>
            </a:r>
          </a:p>
          <a:p>
            <a:r>
              <a:rPr lang="en-US" dirty="0" smtClean="0"/>
              <a:t>Make the wallet to </a:t>
            </a:r>
          </a:p>
          <a:p>
            <a:r>
              <a:rPr lang="en-US" dirty="0" smtClean="0"/>
              <a:t>Stand out .</a:t>
            </a:r>
          </a:p>
          <a:p>
            <a:endParaRPr lang="en-ZA" dirty="0"/>
          </a:p>
        </p:txBody>
      </p:sp>
      <p:sp>
        <p:nvSpPr>
          <p:cNvPr id="18" name="TextBox 17"/>
          <p:cNvSpPr txBox="1"/>
          <p:nvPr/>
        </p:nvSpPr>
        <p:spPr>
          <a:xfrm>
            <a:off x="2983043" y="2803161"/>
            <a:ext cx="17847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addition of </a:t>
            </a:r>
          </a:p>
          <a:p>
            <a:r>
              <a:rPr lang="en-US" dirty="0" smtClean="0"/>
              <a:t>A screen that </a:t>
            </a:r>
          </a:p>
          <a:p>
            <a:r>
              <a:rPr lang="en-US" dirty="0" smtClean="0"/>
              <a:t>Displays phone’s </a:t>
            </a:r>
          </a:p>
          <a:p>
            <a:r>
              <a:rPr lang="en-US" dirty="0" smtClean="0"/>
              <a:t>Content </a:t>
            </a:r>
            <a:endParaRPr lang="en-ZA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853" y="2546506"/>
            <a:ext cx="1616513" cy="171363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659974" y="2908092"/>
            <a:ext cx="18639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Only necessary </a:t>
            </a:r>
          </a:p>
          <a:p>
            <a:r>
              <a:rPr lang="en-US" dirty="0" smtClean="0"/>
              <a:t>Slots and pockets </a:t>
            </a:r>
          </a:p>
          <a:p>
            <a:r>
              <a:rPr lang="en-US" dirty="0" smtClean="0"/>
              <a:t>Will be added 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44560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D040A8A-8286-D24D-A130-597B68F1B57D}"/>
              </a:ext>
            </a:extLst>
          </p:cNvPr>
          <p:cNvSpPr/>
          <p:nvPr/>
        </p:nvSpPr>
        <p:spPr>
          <a:xfrm>
            <a:off x="0" y="0"/>
            <a:ext cx="12192000" cy="7290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D9391B11-CA90-0C41-9A07-A3853573D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9049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 Iterate on Feedback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C33FDD38-2A99-344F-AC2B-589E9E4E25ED}"/>
              </a:ext>
            </a:extLst>
          </p:cNvPr>
          <p:cNvSpPr/>
          <p:nvPr/>
        </p:nvSpPr>
        <p:spPr>
          <a:xfrm>
            <a:off x="262708" y="1235676"/>
            <a:ext cx="11666583" cy="5288692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4ED6BC2-5002-3A4D-89EF-A82A0EB8A4F6}"/>
              </a:ext>
            </a:extLst>
          </p:cNvPr>
          <p:cNvSpPr txBox="1"/>
          <p:nvPr/>
        </p:nvSpPr>
        <p:spPr>
          <a:xfrm>
            <a:off x="262708" y="729049"/>
            <a:ext cx="10722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Reflect and generate a new solution 5 min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4F71F3-EC00-264F-8172-0346A328C990}"/>
              </a:ext>
            </a:extLst>
          </p:cNvPr>
          <p:cNvSpPr txBox="1"/>
          <p:nvPr/>
        </p:nvSpPr>
        <p:spPr>
          <a:xfrm>
            <a:off x="749644" y="1288821"/>
            <a:ext cx="48603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Sketch your idea and note details if necessary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33" y="1753849"/>
            <a:ext cx="2826392" cy="2642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323" y="1753849"/>
            <a:ext cx="3327818" cy="24958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9370" y="4946754"/>
            <a:ext cx="4127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addition of the pocket for coin money</a:t>
            </a:r>
            <a:endParaRPr lang="en-ZA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255" y="2627770"/>
            <a:ext cx="716539" cy="7045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59436" y="2223655"/>
            <a:ext cx="362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Addition of a cool picture or drawing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94600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D040A8A-8286-D24D-A130-597B68F1B57D}"/>
              </a:ext>
            </a:extLst>
          </p:cNvPr>
          <p:cNvSpPr/>
          <p:nvPr/>
        </p:nvSpPr>
        <p:spPr>
          <a:xfrm>
            <a:off x="0" y="0"/>
            <a:ext cx="12192000" cy="7290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D9391B11-CA90-0C41-9A07-A3853573D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9049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Build and Test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C33FDD38-2A99-344F-AC2B-589E9E4E25ED}"/>
              </a:ext>
            </a:extLst>
          </p:cNvPr>
          <p:cNvSpPr/>
          <p:nvPr/>
        </p:nvSpPr>
        <p:spPr>
          <a:xfrm>
            <a:off x="230196" y="1094797"/>
            <a:ext cx="5865804" cy="5659395"/>
          </a:xfrm>
          <a:prstGeom prst="roundRect">
            <a:avLst>
              <a:gd name="adj" fmla="val 8503"/>
            </a:avLst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4ED6BC2-5002-3A4D-89EF-A82A0EB8A4F6}"/>
              </a:ext>
            </a:extLst>
          </p:cNvPr>
          <p:cNvSpPr txBox="1"/>
          <p:nvPr/>
        </p:nvSpPr>
        <p:spPr>
          <a:xfrm>
            <a:off x="518752" y="695801"/>
            <a:ext cx="5288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Build your solution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3C446C39-203A-4746-8564-8619BD994B7C}"/>
              </a:ext>
            </a:extLst>
          </p:cNvPr>
          <p:cNvSpPr/>
          <p:nvPr/>
        </p:nvSpPr>
        <p:spPr>
          <a:xfrm>
            <a:off x="6347719" y="1099748"/>
            <a:ext cx="5724832" cy="5659395"/>
          </a:xfrm>
          <a:prstGeom prst="roundRect">
            <a:avLst>
              <a:gd name="adj" fmla="val 9875"/>
            </a:avLst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46BB1688-212F-0E4B-AE11-679141F280E8}"/>
              </a:ext>
            </a:extLst>
          </p:cNvPr>
          <p:cNvSpPr/>
          <p:nvPr/>
        </p:nvSpPr>
        <p:spPr>
          <a:xfrm>
            <a:off x="6511850" y="1242533"/>
            <a:ext cx="2625105" cy="2631308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F0250BC-0538-EA41-9D3B-384264757420}"/>
              </a:ext>
            </a:extLst>
          </p:cNvPr>
          <p:cNvSpPr txBox="1"/>
          <p:nvPr/>
        </p:nvSpPr>
        <p:spPr>
          <a:xfrm>
            <a:off x="7024816" y="725208"/>
            <a:ext cx="5288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Share your solution and get feedback – 5min each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CF3F6E9-3904-8B45-9203-DAD5828E656F}"/>
              </a:ext>
            </a:extLst>
          </p:cNvPr>
          <p:cNvSpPr/>
          <p:nvPr/>
        </p:nvSpPr>
        <p:spPr>
          <a:xfrm>
            <a:off x="481915" y="1427747"/>
            <a:ext cx="52269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Make something your partner can interact with use anything you want paper cardboard etc.  Place photo’s here (10min)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xmlns="" id="{A5A674F1-B913-3544-87E1-44B51ADF4EF8}"/>
              </a:ext>
            </a:extLst>
          </p:cNvPr>
          <p:cNvSpPr/>
          <p:nvPr/>
        </p:nvSpPr>
        <p:spPr>
          <a:xfrm>
            <a:off x="9301085" y="1223801"/>
            <a:ext cx="2625105" cy="2631308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xmlns="" id="{15A80DD4-BE3C-2142-8702-1B1315916835}"/>
              </a:ext>
            </a:extLst>
          </p:cNvPr>
          <p:cNvSpPr/>
          <p:nvPr/>
        </p:nvSpPr>
        <p:spPr>
          <a:xfrm>
            <a:off x="6511850" y="3998574"/>
            <a:ext cx="2625105" cy="2631308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xmlns="" id="{A00EC8C3-1737-7143-AB5C-69C541161DB0}"/>
              </a:ext>
            </a:extLst>
          </p:cNvPr>
          <p:cNvSpPr/>
          <p:nvPr/>
        </p:nvSpPr>
        <p:spPr>
          <a:xfrm>
            <a:off x="9301085" y="3979842"/>
            <a:ext cx="2625105" cy="2631308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E170B8B-B224-9647-BBF9-A96317D00120}"/>
              </a:ext>
            </a:extLst>
          </p:cNvPr>
          <p:cNvSpPr txBox="1"/>
          <p:nvPr/>
        </p:nvSpPr>
        <p:spPr>
          <a:xfrm>
            <a:off x="6717957" y="1296219"/>
            <a:ext cx="3089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What worked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32092CB-3F0D-0A4A-8BB0-656FB5C1215D}"/>
              </a:ext>
            </a:extLst>
          </p:cNvPr>
          <p:cNvSpPr txBox="1"/>
          <p:nvPr/>
        </p:nvSpPr>
        <p:spPr>
          <a:xfrm>
            <a:off x="9465276" y="1296219"/>
            <a:ext cx="3089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What can be improved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CFF74D3-04EF-9E41-AFA7-E8D3FBBA2114}"/>
              </a:ext>
            </a:extLst>
          </p:cNvPr>
          <p:cNvSpPr txBox="1"/>
          <p:nvPr/>
        </p:nvSpPr>
        <p:spPr>
          <a:xfrm>
            <a:off x="6717956" y="4075263"/>
            <a:ext cx="3089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Questions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B99054A-CC5B-D841-A8CA-4942F7AD3E10}"/>
              </a:ext>
            </a:extLst>
          </p:cNvPr>
          <p:cNvSpPr txBox="1"/>
          <p:nvPr/>
        </p:nvSpPr>
        <p:spPr>
          <a:xfrm>
            <a:off x="9465276" y="4075263"/>
            <a:ext cx="3089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Ideas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52" y="2602776"/>
            <a:ext cx="4378036" cy="32835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17958" y="1889413"/>
            <a:ext cx="23093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scanner for tap</a:t>
            </a:r>
          </a:p>
          <a:p>
            <a:r>
              <a:rPr lang="en-US" dirty="0" smtClean="0"/>
              <a:t>And go payments.</a:t>
            </a:r>
          </a:p>
          <a:p>
            <a:r>
              <a:rPr lang="en-US" dirty="0" smtClean="0"/>
              <a:t>The screen for the  </a:t>
            </a:r>
          </a:p>
          <a:p>
            <a:r>
              <a:rPr lang="en-US" dirty="0" smtClean="0"/>
              <a:t>Content of the phone to be displayed  </a:t>
            </a:r>
            <a:endParaRPr lang="en-ZA" dirty="0"/>
          </a:p>
        </p:txBody>
      </p:sp>
      <p:sp>
        <p:nvSpPr>
          <p:cNvPr id="10" name="TextBox 9"/>
          <p:cNvSpPr txBox="1"/>
          <p:nvPr/>
        </p:nvSpPr>
        <p:spPr>
          <a:xfrm>
            <a:off x="9669162" y="2004229"/>
            <a:ext cx="323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However we can</a:t>
            </a:r>
          </a:p>
          <a:p>
            <a:r>
              <a:rPr lang="en-US" dirty="0" smtClean="0"/>
              <a:t>Improve the </a:t>
            </a:r>
          </a:p>
          <a:p>
            <a:r>
              <a:rPr lang="en-US" dirty="0" smtClean="0"/>
              <a:t>Functionality of the </a:t>
            </a:r>
          </a:p>
          <a:p>
            <a:r>
              <a:rPr lang="en-US" dirty="0" smtClean="0"/>
              <a:t>Screen.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655745" y="4472295"/>
            <a:ext cx="2142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more than 1000 </a:t>
            </a:r>
          </a:p>
          <a:p>
            <a:r>
              <a:rPr lang="en-US" dirty="0" err="1" smtClean="0"/>
              <a:t>Rands</a:t>
            </a:r>
            <a:r>
              <a:rPr lang="en-US" dirty="0" smtClean="0"/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24816" y="4795460"/>
            <a:ext cx="19319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much does it</a:t>
            </a:r>
          </a:p>
          <a:p>
            <a:r>
              <a:rPr lang="en-US" dirty="0" smtClean="0"/>
              <a:t>Cost for this wallet</a:t>
            </a:r>
          </a:p>
        </p:txBody>
      </p:sp>
    </p:spTree>
    <p:extLst>
      <p:ext uri="{BB962C8B-B14F-4D97-AF65-F5344CB8AC3E}">
        <p14:creationId xmlns:p14="http://schemas.microsoft.com/office/powerpoint/2010/main" val="1563693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D040A8A-8286-D24D-A130-597B68F1B57D}"/>
              </a:ext>
            </a:extLst>
          </p:cNvPr>
          <p:cNvSpPr/>
          <p:nvPr/>
        </p:nvSpPr>
        <p:spPr>
          <a:xfrm>
            <a:off x="0" y="0"/>
            <a:ext cx="12192000" cy="7290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D9391B11-CA90-0C41-9A07-A3853573D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9049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Your experience</a:t>
            </a:r>
          </a:p>
        </p:txBody>
      </p:sp>
      <p:graphicFrame>
        <p:nvGraphicFramePr>
          <p:cNvPr id="9" name="TextBox 2">
            <a:extLst>
              <a:ext uri="{FF2B5EF4-FFF2-40B4-BE49-F238E27FC236}">
                <a16:creationId xmlns:a16="http://schemas.microsoft.com/office/drawing/2014/main" xmlns="" id="{B464D5E0-BD71-4A46-9B83-A3486D39F367}"/>
              </a:ext>
            </a:extLst>
          </p:cNvPr>
          <p:cNvGraphicFramePr/>
          <p:nvPr/>
        </p:nvGraphicFramePr>
        <p:xfrm>
          <a:off x="691978" y="1477248"/>
          <a:ext cx="10676238" cy="390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183564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578</Words>
  <Application>Microsoft Office PowerPoint</Application>
  <PresentationFormat>Custom</PresentationFormat>
  <Paragraphs>107</Paragraphs>
  <Slides>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 Design your Ideal Wallet</vt:lpstr>
      <vt:lpstr> Empathy – Identify a partner and Engage</vt:lpstr>
      <vt:lpstr>Define and understand the problem and gain insights</vt:lpstr>
      <vt:lpstr> Ideate – Generate alternatives to test</vt:lpstr>
      <vt:lpstr> Iterate on Feedback</vt:lpstr>
      <vt:lpstr>Build and Test</vt:lpstr>
      <vt:lpstr>Your experience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Willem Boshoff</dc:creator>
  <cp:lastModifiedBy>Tokologo</cp:lastModifiedBy>
  <cp:revision>9</cp:revision>
  <dcterms:created xsi:type="dcterms:W3CDTF">2021-04-25T10:17:49Z</dcterms:created>
  <dcterms:modified xsi:type="dcterms:W3CDTF">2021-08-31T15:04:19Z</dcterms:modified>
</cp:coreProperties>
</file>