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7" r:id="rId2"/>
    <p:sldId id="281" r:id="rId3"/>
    <p:sldId id="287" r:id="rId4"/>
    <p:sldId id="288" r:id="rId5"/>
    <p:sldId id="289" r:id="rId6"/>
    <p:sldId id="290" r:id="rId7"/>
    <p:sldId id="291" r:id="rId8"/>
    <p:sldId id="29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5268CA-0529-CF4C-9E77-1F36C490DEBE}" v="20" dt="2021-04-25T10:57:48.980"/>
    <p1510:client id="{E5DB5CB2-2AAC-D54D-ACE9-B3C3D42613C7}" v="3" dt="2021-04-25T11:41:41.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327"/>
  </p:normalViewPr>
  <p:slideViewPr>
    <p:cSldViewPr snapToGrid="0" snapToObjects="1">
      <p:cViewPr varScale="1">
        <p:scale>
          <a:sx n="70" d="100"/>
          <a:sy n="70" d="100"/>
        </p:scale>
        <p:origin x="10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em Boshoff" userId="e47be2a2-a67e-47a9-a585-044b48489c54" providerId="ADAL" clId="{E5DB5CB2-2AAC-D54D-ACE9-B3C3D42613C7}"/>
    <pc:docChg chg="addSld modSld">
      <pc:chgData name="Willem Boshoff" userId="e47be2a2-a67e-47a9-a585-044b48489c54" providerId="ADAL" clId="{E5DB5CB2-2AAC-D54D-ACE9-B3C3D42613C7}" dt="2021-04-25T11:41:41.398" v="3"/>
      <pc:docMkLst>
        <pc:docMk/>
      </pc:docMkLst>
      <pc:sldChg chg="modSp mod">
        <pc:chgData name="Willem Boshoff" userId="e47be2a2-a67e-47a9-a585-044b48489c54" providerId="ADAL" clId="{E5DB5CB2-2AAC-D54D-ACE9-B3C3D42613C7}" dt="2021-04-25T11:41:41.398" v="3"/>
        <pc:sldMkLst>
          <pc:docMk/>
          <pc:sldMk cId="1563693322" sldId="291"/>
        </pc:sldMkLst>
        <pc:spChg chg="mod">
          <ac:chgData name="Willem Boshoff" userId="e47be2a2-a67e-47a9-a585-044b48489c54" providerId="ADAL" clId="{E5DB5CB2-2AAC-D54D-ACE9-B3C3D42613C7}" dt="2021-04-25T11:41:22.942" v="1"/>
          <ac:spMkLst>
            <pc:docMk/>
            <pc:sldMk cId="1563693322" sldId="291"/>
            <ac:spMk id="5" creationId="{1CF3F6E9-3904-8B45-9203-DAD5828E656F}"/>
          </ac:spMkLst>
        </pc:spChg>
        <pc:spChg chg="mod">
          <ac:chgData name="Willem Boshoff" userId="e47be2a2-a67e-47a9-a585-044b48489c54" providerId="ADAL" clId="{E5DB5CB2-2AAC-D54D-ACE9-B3C3D42613C7}" dt="2021-04-25T11:41:41.398" v="3"/>
          <ac:spMkLst>
            <pc:docMk/>
            <pc:sldMk cId="1563693322" sldId="291"/>
            <ac:spMk id="18" creationId="{2F0250BC-0538-EA41-9D3B-384264757420}"/>
          </ac:spMkLst>
        </pc:spChg>
      </pc:sldChg>
      <pc:sldChg chg="add">
        <pc:chgData name="Willem Boshoff" userId="e47be2a2-a67e-47a9-a585-044b48489c54" providerId="ADAL" clId="{E5DB5CB2-2AAC-D54D-ACE9-B3C3D42613C7}" dt="2021-04-25T11:41:04.636" v="0"/>
        <pc:sldMkLst>
          <pc:docMk/>
          <pc:sldMk cId="2918356464" sldId="292"/>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svg"/><Relationship Id="rId1" Type="http://schemas.openxmlformats.org/officeDocument/2006/relationships/image" Target="../media/image10.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svg"/><Relationship Id="rId1" Type="http://schemas.openxmlformats.org/officeDocument/2006/relationships/image" Target="../media/image10.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C1FDB7-4ED0-40C4-9F2D-8A366D48865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3818A1D-A9CD-49E9-8BC6-82A08303F66B}">
      <dgm:prSet/>
      <dgm:spPr/>
      <dgm:t>
        <a:bodyPr/>
        <a:lstStyle/>
        <a:p>
          <a:pPr>
            <a:lnSpc>
              <a:spcPct val="100000"/>
            </a:lnSpc>
          </a:pPr>
          <a:r>
            <a:rPr lang="en-GB"/>
            <a:t>Please upload your completed wallet exercise project in the projects section tagging your partner</a:t>
          </a:r>
          <a:endParaRPr lang="en-US"/>
        </a:p>
      </dgm:t>
    </dgm:pt>
    <dgm:pt modelId="{408C3D71-997B-4D46-8DF5-C63B7684593C}" type="parTrans" cxnId="{2843DCDF-4520-4758-8C9F-AAF396D9051E}">
      <dgm:prSet/>
      <dgm:spPr/>
      <dgm:t>
        <a:bodyPr/>
        <a:lstStyle/>
        <a:p>
          <a:endParaRPr lang="en-US"/>
        </a:p>
      </dgm:t>
    </dgm:pt>
    <dgm:pt modelId="{19CDB4CA-AA09-4F6E-8FA7-ACC7F0278341}" type="sibTrans" cxnId="{2843DCDF-4520-4758-8C9F-AAF396D9051E}">
      <dgm:prSet/>
      <dgm:spPr/>
      <dgm:t>
        <a:bodyPr/>
        <a:lstStyle/>
        <a:p>
          <a:endParaRPr lang="en-US"/>
        </a:p>
      </dgm:t>
    </dgm:pt>
    <dgm:pt modelId="{CDAC720B-A773-436C-B7FC-9919FB993B4B}">
      <dgm:prSet/>
      <dgm:spPr/>
      <dgm:t>
        <a:bodyPr/>
        <a:lstStyle/>
        <a:p>
          <a:pPr>
            <a:lnSpc>
              <a:spcPct val="100000"/>
            </a:lnSpc>
          </a:pPr>
          <a:r>
            <a:rPr lang="en-GB"/>
            <a:t>Please share your thoughts comments experiences during this work session in the Design thinking group.</a:t>
          </a:r>
          <a:endParaRPr lang="en-US"/>
        </a:p>
      </dgm:t>
    </dgm:pt>
    <dgm:pt modelId="{C09C5B45-9FC1-4FF1-B703-769C101EA5BF}" type="parTrans" cxnId="{972B3DA4-787F-4FA5-82A2-5ED5DE8190EA}">
      <dgm:prSet/>
      <dgm:spPr/>
      <dgm:t>
        <a:bodyPr/>
        <a:lstStyle/>
        <a:p>
          <a:endParaRPr lang="en-US"/>
        </a:p>
      </dgm:t>
    </dgm:pt>
    <dgm:pt modelId="{00294ECA-2A8A-4281-8F74-F495F9D3BDC2}" type="sibTrans" cxnId="{972B3DA4-787F-4FA5-82A2-5ED5DE8190EA}">
      <dgm:prSet/>
      <dgm:spPr/>
      <dgm:t>
        <a:bodyPr/>
        <a:lstStyle/>
        <a:p>
          <a:endParaRPr lang="en-US"/>
        </a:p>
      </dgm:t>
    </dgm:pt>
    <dgm:pt modelId="{07EDFA2A-D3CC-4359-BF20-26C811F2E3BB}" type="pres">
      <dgm:prSet presAssocID="{61C1FDB7-4ED0-40C4-9F2D-8A366D48865C}" presName="root" presStyleCnt="0">
        <dgm:presLayoutVars>
          <dgm:dir/>
          <dgm:resizeHandles val="exact"/>
        </dgm:presLayoutVars>
      </dgm:prSet>
      <dgm:spPr/>
      <dgm:t>
        <a:bodyPr/>
        <a:lstStyle/>
        <a:p>
          <a:endParaRPr lang="en-US"/>
        </a:p>
      </dgm:t>
    </dgm:pt>
    <dgm:pt modelId="{D97F2782-9AA3-4772-940D-4A5C3876F85A}" type="pres">
      <dgm:prSet presAssocID="{83818A1D-A9CD-49E9-8BC6-82A08303F66B}" presName="compNode" presStyleCnt="0"/>
      <dgm:spPr/>
    </dgm:pt>
    <dgm:pt modelId="{64601D62-9FBB-40A6-BC29-9AB113F43EE3}" type="pres">
      <dgm:prSet presAssocID="{83818A1D-A9CD-49E9-8BC6-82A08303F66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Tick"/>
        </a:ext>
      </dgm:extLst>
    </dgm:pt>
    <dgm:pt modelId="{DA4E6A98-9130-4375-831C-DF48932C1CBE}" type="pres">
      <dgm:prSet presAssocID="{83818A1D-A9CD-49E9-8BC6-82A08303F66B}" presName="spaceRect" presStyleCnt="0"/>
      <dgm:spPr/>
    </dgm:pt>
    <dgm:pt modelId="{EE9529A0-98FD-4F0B-9E9C-9BAC8BB3EE81}" type="pres">
      <dgm:prSet presAssocID="{83818A1D-A9CD-49E9-8BC6-82A08303F66B}" presName="textRect" presStyleLbl="revTx" presStyleIdx="0" presStyleCnt="2">
        <dgm:presLayoutVars>
          <dgm:chMax val="1"/>
          <dgm:chPref val="1"/>
        </dgm:presLayoutVars>
      </dgm:prSet>
      <dgm:spPr/>
      <dgm:t>
        <a:bodyPr/>
        <a:lstStyle/>
        <a:p>
          <a:endParaRPr lang="en-US"/>
        </a:p>
      </dgm:t>
    </dgm:pt>
    <dgm:pt modelId="{6DF74971-B8C3-4590-97E6-30B45308246C}" type="pres">
      <dgm:prSet presAssocID="{19CDB4CA-AA09-4F6E-8FA7-ACC7F0278341}" presName="sibTrans" presStyleCnt="0"/>
      <dgm:spPr/>
    </dgm:pt>
    <dgm:pt modelId="{95EA6ECA-B59F-41E1-8420-83E497D063A5}" type="pres">
      <dgm:prSet presAssocID="{CDAC720B-A773-436C-B7FC-9919FB993B4B}" presName="compNode" presStyleCnt="0"/>
      <dgm:spPr/>
    </dgm:pt>
    <dgm:pt modelId="{E3EE0C25-E84E-47F8-9A06-03FD34A16186}" type="pres">
      <dgm:prSet presAssocID="{CDAC720B-A773-436C-B7FC-9919FB993B4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Board Room"/>
        </a:ext>
      </dgm:extLst>
    </dgm:pt>
    <dgm:pt modelId="{0B0B8C5F-8DC6-45D2-B16F-1DF23F231F6E}" type="pres">
      <dgm:prSet presAssocID="{CDAC720B-A773-436C-B7FC-9919FB993B4B}" presName="spaceRect" presStyleCnt="0"/>
      <dgm:spPr/>
    </dgm:pt>
    <dgm:pt modelId="{64E197F2-7FEC-452E-9201-6BBDB8A10A53}" type="pres">
      <dgm:prSet presAssocID="{CDAC720B-A773-436C-B7FC-9919FB993B4B}" presName="textRect" presStyleLbl="revTx" presStyleIdx="1" presStyleCnt="2">
        <dgm:presLayoutVars>
          <dgm:chMax val="1"/>
          <dgm:chPref val="1"/>
        </dgm:presLayoutVars>
      </dgm:prSet>
      <dgm:spPr/>
      <dgm:t>
        <a:bodyPr/>
        <a:lstStyle/>
        <a:p>
          <a:endParaRPr lang="en-US"/>
        </a:p>
      </dgm:t>
    </dgm:pt>
  </dgm:ptLst>
  <dgm:cxnLst>
    <dgm:cxn modelId="{2843DCDF-4520-4758-8C9F-AAF396D9051E}" srcId="{61C1FDB7-4ED0-40C4-9F2D-8A366D48865C}" destId="{83818A1D-A9CD-49E9-8BC6-82A08303F66B}" srcOrd="0" destOrd="0" parTransId="{408C3D71-997B-4D46-8DF5-C63B7684593C}" sibTransId="{19CDB4CA-AA09-4F6E-8FA7-ACC7F0278341}"/>
    <dgm:cxn modelId="{972B3DA4-787F-4FA5-82A2-5ED5DE8190EA}" srcId="{61C1FDB7-4ED0-40C4-9F2D-8A366D48865C}" destId="{CDAC720B-A773-436C-B7FC-9919FB993B4B}" srcOrd="1" destOrd="0" parTransId="{C09C5B45-9FC1-4FF1-B703-769C101EA5BF}" sibTransId="{00294ECA-2A8A-4281-8F74-F495F9D3BDC2}"/>
    <dgm:cxn modelId="{C1A680B4-D315-4B75-9D45-A75E20359F4E}" type="presOf" srcId="{61C1FDB7-4ED0-40C4-9F2D-8A366D48865C}" destId="{07EDFA2A-D3CC-4359-BF20-26C811F2E3BB}" srcOrd="0" destOrd="0" presId="urn:microsoft.com/office/officeart/2018/2/layout/IconLabelList"/>
    <dgm:cxn modelId="{C6349D96-C265-4000-90E7-8E0A90B8F57C}" type="presOf" srcId="{CDAC720B-A773-436C-B7FC-9919FB993B4B}" destId="{64E197F2-7FEC-452E-9201-6BBDB8A10A53}" srcOrd="0" destOrd="0" presId="urn:microsoft.com/office/officeart/2018/2/layout/IconLabelList"/>
    <dgm:cxn modelId="{984FD037-8D50-464E-AD2F-0104667B2CB5}" type="presOf" srcId="{83818A1D-A9CD-49E9-8BC6-82A08303F66B}" destId="{EE9529A0-98FD-4F0B-9E9C-9BAC8BB3EE81}" srcOrd="0" destOrd="0" presId="urn:microsoft.com/office/officeart/2018/2/layout/IconLabelList"/>
    <dgm:cxn modelId="{4101FADB-0E56-4B24-8645-127E0133AD02}" type="presParOf" srcId="{07EDFA2A-D3CC-4359-BF20-26C811F2E3BB}" destId="{D97F2782-9AA3-4772-940D-4A5C3876F85A}" srcOrd="0" destOrd="0" presId="urn:microsoft.com/office/officeart/2018/2/layout/IconLabelList"/>
    <dgm:cxn modelId="{D7A65E9A-B4AE-40D2-B457-70C84559141C}" type="presParOf" srcId="{D97F2782-9AA3-4772-940D-4A5C3876F85A}" destId="{64601D62-9FBB-40A6-BC29-9AB113F43EE3}" srcOrd="0" destOrd="0" presId="urn:microsoft.com/office/officeart/2018/2/layout/IconLabelList"/>
    <dgm:cxn modelId="{25A0E467-2D2E-497A-AB1D-4FE2B432F3BD}" type="presParOf" srcId="{D97F2782-9AA3-4772-940D-4A5C3876F85A}" destId="{DA4E6A98-9130-4375-831C-DF48932C1CBE}" srcOrd="1" destOrd="0" presId="urn:microsoft.com/office/officeart/2018/2/layout/IconLabelList"/>
    <dgm:cxn modelId="{C28D29A8-3E87-4769-8CEE-C3E99CECE7A8}" type="presParOf" srcId="{D97F2782-9AA3-4772-940D-4A5C3876F85A}" destId="{EE9529A0-98FD-4F0B-9E9C-9BAC8BB3EE81}" srcOrd="2" destOrd="0" presId="urn:microsoft.com/office/officeart/2018/2/layout/IconLabelList"/>
    <dgm:cxn modelId="{A8BD5087-66F2-4E28-8A5D-603AD84D2459}" type="presParOf" srcId="{07EDFA2A-D3CC-4359-BF20-26C811F2E3BB}" destId="{6DF74971-B8C3-4590-97E6-30B45308246C}" srcOrd="1" destOrd="0" presId="urn:microsoft.com/office/officeart/2018/2/layout/IconLabelList"/>
    <dgm:cxn modelId="{34055A49-7FBE-4EAF-BBA1-B6E2D192195E}" type="presParOf" srcId="{07EDFA2A-D3CC-4359-BF20-26C811F2E3BB}" destId="{95EA6ECA-B59F-41E1-8420-83E497D063A5}" srcOrd="2" destOrd="0" presId="urn:microsoft.com/office/officeart/2018/2/layout/IconLabelList"/>
    <dgm:cxn modelId="{2B547465-70D3-4355-9B84-4C89ECED1B4B}" type="presParOf" srcId="{95EA6ECA-B59F-41E1-8420-83E497D063A5}" destId="{E3EE0C25-E84E-47F8-9A06-03FD34A16186}" srcOrd="0" destOrd="0" presId="urn:microsoft.com/office/officeart/2018/2/layout/IconLabelList"/>
    <dgm:cxn modelId="{6123707D-A97F-4EA5-85D1-2666BBE79D12}" type="presParOf" srcId="{95EA6ECA-B59F-41E1-8420-83E497D063A5}" destId="{0B0B8C5F-8DC6-45D2-B16F-1DF23F231F6E}" srcOrd="1" destOrd="0" presId="urn:microsoft.com/office/officeart/2018/2/layout/IconLabelList"/>
    <dgm:cxn modelId="{C746FA99-4BC3-45EE-8916-13D02BED93F1}" type="presParOf" srcId="{95EA6ECA-B59F-41E1-8420-83E497D063A5}" destId="{64E197F2-7FEC-452E-9201-6BBDB8A10A5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01D62-9FBB-40A6-BC29-9AB113F43EE3}">
      <dsp:nvSpPr>
        <dsp:cNvPr id="0" name=""/>
        <dsp:cNvSpPr/>
      </dsp:nvSpPr>
      <dsp:spPr>
        <a:xfrm>
          <a:off x="1828118" y="384626"/>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9529A0-98FD-4F0B-9E9C-9BAC8BB3EE81}">
      <dsp:nvSpPr>
        <dsp:cNvPr id="0" name=""/>
        <dsp:cNvSpPr/>
      </dsp:nvSpPr>
      <dsp:spPr>
        <a:xfrm>
          <a:off x="640118" y="2798877"/>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pPr>
          <a:r>
            <a:rPr lang="en-GB" sz="1500" kern="1200"/>
            <a:t>Please upload your completed wallet exercise project in the projects section tagging your partner</a:t>
          </a:r>
          <a:endParaRPr lang="en-US" sz="1500" kern="1200"/>
        </a:p>
      </dsp:txBody>
      <dsp:txXfrm>
        <a:off x="640118" y="2798877"/>
        <a:ext cx="4320000" cy="720000"/>
      </dsp:txXfrm>
    </dsp:sp>
    <dsp:sp modelId="{E3EE0C25-E84E-47F8-9A06-03FD34A16186}">
      <dsp:nvSpPr>
        <dsp:cNvPr id="0" name=""/>
        <dsp:cNvSpPr/>
      </dsp:nvSpPr>
      <dsp:spPr>
        <a:xfrm>
          <a:off x="6904119" y="384626"/>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E197F2-7FEC-452E-9201-6BBDB8A10A53}">
      <dsp:nvSpPr>
        <dsp:cNvPr id="0" name=""/>
        <dsp:cNvSpPr/>
      </dsp:nvSpPr>
      <dsp:spPr>
        <a:xfrm>
          <a:off x="5716119" y="2798877"/>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pPr>
          <a:r>
            <a:rPr lang="en-GB" sz="1500" kern="1200"/>
            <a:t>Please share your thoughts comments experiences during this work session in the Design thinking group.</a:t>
          </a:r>
          <a:endParaRPr lang="en-US" sz="1500" kern="1200"/>
        </a:p>
      </dsp:txBody>
      <dsp:txXfrm>
        <a:off x="5716119" y="2798877"/>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A546E-8F7F-7749-AA1C-6553481A9E58}" type="datetimeFigureOut">
              <a:rPr lang="en-GB" smtClean="0"/>
              <a:t>19/08/2021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9152C-7CAF-C949-8FA2-D8537C1E8164}" type="slidenum">
              <a:rPr lang="en-GB" smtClean="0"/>
              <a:t>‹#›</a:t>
            </a:fld>
            <a:endParaRPr lang="en-GB"/>
          </a:p>
        </p:txBody>
      </p:sp>
    </p:spTree>
    <p:extLst>
      <p:ext uri="{BB962C8B-B14F-4D97-AF65-F5344CB8AC3E}">
        <p14:creationId xmlns:p14="http://schemas.microsoft.com/office/powerpoint/2010/main" val="1043121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5B5E1-BCBA-114F-8876-D7A1711D7895}" type="slidenum">
              <a:rPr lang="en-US" smtClean="0"/>
              <a:t>1</a:t>
            </a:fld>
            <a:endParaRPr lang="en-US"/>
          </a:p>
        </p:txBody>
      </p:sp>
    </p:spTree>
    <p:extLst>
      <p:ext uri="{BB962C8B-B14F-4D97-AF65-F5344CB8AC3E}">
        <p14:creationId xmlns:p14="http://schemas.microsoft.com/office/powerpoint/2010/main" val="1195623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chemeClr val="bg1"/>
              </a:solidFill>
            </a:endParaRPr>
          </a:p>
        </p:txBody>
      </p:sp>
      <p:sp>
        <p:nvSpPr>
          <p:cNvPr id="4" name="Slide Number Placeholder 3"/>
          <p:cNvSpPr>
            <a:spLocks noGrp="1"/>
          </p:cNvSpPr>
          <p:nvPr>
            <p:ph type="sldNum" sz="quarter" idx="5"/>
          </p:nvPr>
        </p:nvSpPr>
        <p:spPr/>
        <p:txBody>
          <a:bodyPr/>
          <a:lstStyle/>
          <a:p>
            <a:fld id="{F285B5E1-BCBA-114F-8876-D7A1711D7895}" type="slidenum">
              <a:rPr lang="en-US" smtClean="0"/>
              <a:t>2</a:t>
            </a:fld>
            <a:endParaRPr lang="en-US"/>
          </a:p>
        </p:txBody>
      </p:sp>
    </p:spTree>
    <p:extLst>
      <p:ext uri="{BB962C8B-B14F-4D97-AF65-F5344CB8AC3E}">
        <p14:creationId xmlns:p14="http://schemas.microsoft.com/office/powerpoint/2010/main" val="1437667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chemeClr val="bg1"/>
              </a:solidFill>
            </a:endParaRPr>
          </a:p>
        </p:txBody>
      </p:sp>
      <p:sp>
        <p:nvSpPr>
          <p:cNvPr id="4" name="Slide Number Placeholder 3"/>
          <p:cNvSpPr>
            <a:spLocks noGrp="1"/>
          </p:cNvSpPr>
          <p:nvPr>
            <p:ph type="sldNum" sz="quarter" idx="5"/>
          </p:nvPr>
        </p:nvSpPr>
        <p:spPr/>
        <p:txBody>
          <a:bodyPr/>
          <a:lstStyle/>
          <a:p>
            <a:fld id="{F285B5E1-BCBA-114F-8876-D7A1711D7895}" type="slidenum">
              <a:rPr lang="en-US" smtClean="0"/>
              <a:t>3</a:t>
            </a:fld>
            <a:endParaRPr lang="en-US"/>
          </a:p>
        </p:txBody>
      </p:sp>
    </p:spTree>
    <p:extLst>
      <p:ext uri="{BB962C8B-B14F-4D97-AF65-F5344CB8AC3E}">
        <p14:creationId xmlns:p14="http://schemas.microsoft.com/office/powerpoint/2010/main" val="1473100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chemeClr val="bg1"/>
              </a:solidFill>
            </a:endParaRPr>
          </a:p>
        </p:txBody>
      </p:sp>
      <p:sp>
        <p:nvSpPr>
          <p:cNvPr id="4" name="Slide Number Placeholder 3"/>
          <p:cNvSpPr>
            <a:spLocks noGrp="1"/>
          </p:cNvSpPr>
          <p:nvPr>
            <p:ph type="sldNum" sz="quarter" idx="5"/>
          </p:nvPr>
        </p:nvSpPr>
        <p:spPr/>
        <p:txBody>
          <a:bodyPr/>
          <a:lstStyle/>
          <a:p>
            <a:fld id="{F285B5E1-BCBA-114F-8876-D7A1711D7895}" type="slidenum">
              <a:rPr lang="en-US" smtClean="0"/>
              <a:t>4</a:t>
            </a:fld>
            <a:endParaRPr lang="en-US"/>
          </a:p>
        </p:txBody>
      </p:sp>
    </p:spTree>
    <p:extLst>
      <p:ext uri="{BB962C8B-B14F-4D97-AF65-F5344CB8AC3E}">
        <p14:creationId xmlns:p14="http://schemas.microsoft.com/office/powerpoint/2010/main" val="1373661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chemeClr val="bg1"/>
              </a:solidFill>
            </a:endParaRPr>
          </a:p>
        </p:txBody>
      </p:sp>
      <p:sp>
        <p:nvSpPr>
          <p:cNvPr id="4" name="Slide Number Placeholder 3"/>
          <p:cNvSpPr>
            <a:spLocks noGrp="1"/>
          </p:cNvSpPr>
          <p:nvPr>
            <p:ph type="sldNum" sz="quarter" idx="5"/>
          </p:nvPr>
        </p:nvSpPr>
        <p:spPr/>
        <p:txBody>
          <a:bodyPr/>
          <a:lstStyle/>
          <a:p>
            <a:fld id="{F285B5E1-BCBA-114F-8876-D7A1711D7895}" type="slidenum">
              <a:rPr lang="en-US" smtClean="0"/>
              <a:t>5</a:t>
            </a:fld>
            <a:endParaRPr lang="en-US"/>
          </a:p>
        </p:txBody>
      </p:sp>
    </p:spTree>
    <p:extLst>
      <p:ext uri="{BB962C8B-B14F-4D97-AF65-F5344CB8AC3E}">
        <p14:creationId xmlns:p14="http://schemas.microsoft.com/office/powerpoint/2010/main" val="2169320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chemeClr val="bg1"/>
              </a:solidFill>
            </a:endParaRPr>
          </a:p>
        </p:txBody>
      </p:sp>
      <p:sp>
        <p:nvSpPr>
          <p:cNvPr id="4" name="Slide Number Placeholder 3"/>
          <p:cNvSpPr>
            <a:spLocks noGrp="1"/>
          </p:cNvSpPr>
          <p:nvPr>
            <p:ph type="sldNum" sz="quarter" idx="5"/>
          </p:nvPr>
        </p:nvSpPr>
        <p:spPr/>
        <p:txBody>
          <a:bodyPr/>
          <a:lstStyle/>
          <a:p>
            <a:fld id="{F285B5E1-BCBA-114F-8876-D7A1711D7895}" type="slidenum">
              <a:rPr lang="en-US" smtClean="0"/>
              <a:t>6</a:t>
            </a:fld>
            <a:endParaRPr lang="en-US"/>
          </a:p>
        </p:txBody>
      </p:sp>
    </p:spTree>
    <p:extLst>
      <p:ext uri="{BB962C8B-B14F-4D97-AF65-F5344CB8AC3E}">
        <p14:creationId xmlns:p14="http://schemas.microsoft.com/office/powerpoint/2010/main" val="410807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chemeClr val="bg1"/>
              </a:solidFill>
            </a:endParaRPr>
          </a:p>
        </p:txBody>
      </p:sp>
      <p:sp>
        <p:nvSpPr>
          <p:cNvPr id="4" name="Slide Number Placeholder 3"/>
          <p:cNvSpPr>
            <a:spLocks noGrp="1"/>
          </p:cNvSpPr>
          <p:nvPr>
            <p:ph type="sldNum" sz="quarter" idx="5"/>
          </p:nvPr>
        </p:nvSpPr>
        <p:spPr/>
        <p:txBody>
          <a:bodyPr/>
          <a:lstStyle/>
          <a:p>
            <a:fld id="{F285B5E1-BCBA-114F-8876-D7A1711D7895}" type="slidenum">
              <a:rPr lang="en-US" smtClean="0"/>
              <a:t>7</a:t>
            </a:fld>
            <a:endParaRPr lang="en-US"/>
          </a:p>
        </p:txBody>
      </p:sp>
    </p:spTree>
    <p:extLst>
      <p:ext uri="{BB962C8B-B14F-4D97-AF65-F5344CB8AC3E}">
        <p14:creationId xmlns:p14="http://schemas.microsoft.com/office/powerpoint/2010/main" val="344662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chemeClr val="bg1"/>
              </a:solidFill>
            </a:endParaRPr>
          </a:p>
        </p:txBody>
      </p:sp>
      <p:sp>
        <p:nvSpPr>
          <p:cNvPr id="4" name="Slide Number Placeholder 3"/>
          <p:cNvSpPr>
            <a:spLocks noGrp="1"/>
          </p:cNvSpPr>
          <p:nvPr>
            <p:ph type="sldNum" sz="quarter" idx="5"/>
          </p:nvPr>
        </p:nvSpPr>
        <p:spPr/>
        <p:txBody>
          <a:bodyPr/>
          <a:lstStyle/>
          <a:p>
            <a:fld id="{F285B5E1-BCBA-114F-8876-D7A1711D7895}" type="slidenum">
              <a:rPr lang="en-US" smtClean="0"/>
              <a:t>8</a:t>
            </a:fld>
            <a:endParaRPr lang="en-US"/>
          </a:p>
        </p:txBody>
      </p:sp>
    </p:spTree>
    <p:extLst>
      <p:ext uri="{BB962C8B-B14F-4D97-AF65-F5344CB8AC3E}">
        <p14:creationId xmlns:p14="http://schemas.microsoft.com/office/powerpoint/2010/main" val="375425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3BEF-EE04-AA46-92C4-66FF08DD359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3139289-2F70-544D-AFBE-2356A9968C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21700D7-9021-344C-9403-95645C334CD0}"/>
              </a:ext>
            </a:extLst>
          </p:cNvPr>
          <p:cNvSpPr>
            <a:spLocks noGrp="1"/>
          </p:cNvSpPr>
          <p:nvPr>
            <p:ph type="dt" sz="half" idx="10"/>
          </p:nvPr>
        </p:nvSpPr>
        <p:spPr/>
        <p:txBody>
          <a:bodyPr/>
          <a:lstStyle/>
          <a:p>
            <a:fld id="{9E20E353-0884-8940-AEC5-0C0A91CF922F}" type="datetimeFigureOut">
              <a:rPr lang="en-GB" smtClean="0"/>
              <a:t>19/08/2021</a:t>
            </a:fld>
            <a:endParaRPr lang="en-GB"/>
          </a:p>
        </p:txBody>
      </p:sp>
      <p:sp>
        <p:nvSpPr>
          <p:cNvPr id="5" name="Footer Placeholder 4">
            <a:extLst>
              <a:ext uri="{FF2B5EF4-FFF2-40B4-BE49-F238E27FC236}">
                <a16:creationId xmlns:a16="http://schemas.microsoft.com/office/drawing/2014/main" id="{86818E18-DF86-8F49-B6F5-8DDDC69145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444693-AEE9-0848-B979-A2BABAAD0A09}"/>
              </a:ext>
            </a:extLst>
          </p:cNvPr>
          <p:cNvSpPr>
            <a:spLocks noGrp="1"/>
          </p:cNvSpPr>
          <p:nvPr>
            <p:ph type="sldNum" sz="quarter" idx="12"/>
          </p:nvPr>
        </p:nvSpPr>
        <p:spPr/>
        <p:txBody>
          <a:bodyPr/>
          <a:lstStyle/>
          <a:p>
            <a:fld id="{2D26362D-4B23-2B48-8A83-03FCE2688E52}" type="slidenum">
              <a:rPr lang="en-GB" smtClean="0"/>
              <a:t>‹#›</a:t>
            </a:fld>
            <a:endParaRPr lang="en-GB"/>
          </a:p>
        </p:txBody>
      </p:sp>
    </p:spTree>
    <p:extLst>
      <p:ext uri="{BB962C8B-B14F-4D97-AF65-F5344CB8AC3E}">
        <p14:creationId xmlns:p14="http://schemas.microsoft.com/office/powerpoint/2010/main" val="4206597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2DE52-2AB2-4F42-911E-E0FAE8E3C63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2CEDDA7-DAE4-C84C-AF17-2CA4DA626C5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ADF95AD-2FB5-7149-9BAD-E202ABA1DE3C}"/>
              </a:ext>
            </a:extLst>
          </p:cNvPr>
          <p:cNvSpPr>
            <a:spLocks noGrp="1"/>
          </p:cNvSpPr>
          <p:nvPr>
            <p:ph type="dt" sz="half" idx="10"/>
          </p:nvPr>
        </p:nvSpPr>
        <p:spPr/>
        <p:txBody>
          <a:bodyPr/>
          <a:lstStyle/>
          <a:p>
            <a:fld id="{9E20E353-0884-8940-AEC5-0C0A91CF922F}" type="datetimeFigureOut">
              <a:rPr lang="en-GB" smtClean="0"/>
              <a:t>19/08/2021</a:t>
            </a:fld>
            <a:endParaRPr lang="en-GB"/>
          </a:p>
        </p:txBody>
      </p:sp>
      <p:sp>
        <p:nvSpPr>
          <p:cNvPr id="5" name="Footer Placeholder 4">
            <a:extLst>
              <a:ext uri="{FF2B5EF4-FFF2-40B4-BE49-F238E27FC236}">
                <a16:creationId xmlns:a16="http://schemas.microsoft.com/office/drawing/2014/main" id="{5416E1B8-D092-1C45-B4B0-6767B19161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5DED2B-D84B-574B-ADD2-C47A9F11E954}"/>
              </a:ext>
            </a:extLst>
          </p:cNvPr>
          <p:cNvSpPr>
            <a:spLocks noGrp="1"/>
          </p:cNvSpPr>
          <p:nvPr>
            <p:ph type="sldNum" sz="quarter" idx="12"/>
          </p:nvPr>
        </p:nvSpPr>
        <p:spPr/>
        <p:txBody>
          <a:bodyPr/>
          <a:lstStyle/>
          <a:p>
            <a:fld id="{2D26362D-4B23-2B48-8A83-03FCE2688E52}" type="slidenum">
              <a:rPr lang="en-GB" smtClean="0"/>
              <a:t>‹#›</a:t>
            </a:fld>
            <a:endParaRPr lang="en-GB"/>
          </a:p>
        </p:txBody>
      </p:sp>
    </p:spTree>
    <p:extLst>
      <p:ext uri="{BB962C8B-B14F-4D97-AF65-F5344CB8AC3E}">
        <p14:creationId xmlns:p14="http://schemas.microsoft.com/office/powerpoint/2010/main" val="165766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2C5A50-5DEF-8C4A-9AFE-3407F970E1B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23981BF-52A4-0E45-B4C0-C1F527FA62D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E8BC05B-A48D-2F4C-BF6A-BEC24803AA42}"/>
              </a:ext>
            </a:extLst>
          </p:cNvPr>
          <p:cNvSpPr>
            <a:spLocks noGrp="1"/>
          </p:cNvSpPr>
          <p:nvPr>
            <p:ph type="dt" sz="half" idx="10"/>
          </p:nvPr>
        </p:nvSpPr>
        <p:spPr/>
        <p:txBody>
          <a:bodyPr/>
          <a:lstStyle/>
          <a:p>
            <a:fld id="{9E20E353-0884-8940-AEC5-0C0A91CF922F}" type="datetimeFigureOut">
              <a:rPr lang="en-GB" smtClean="0"/>
              <a:t>19/08/2021</a:t>
            </a:fld>
            <a:endParaRPr lang="en-GB"/>
          </a:p>
        </p:txBody>
      </p:sp>
      <p:sp>
        <p:nvSpPr>
          <p:cNvPr id="5" name="Footer Placeholder 4">
            <a:extLst>
              <a:ext uri="{FF2B5EF4-FFF2-40B4-BE49-F238E27FC236}">
                <a16:creationId xmlns:a16="http://schemas.microsoft.com/office/drawing/2014/main" id="{55EDB072-6F42-0F40-A08A-915594C7F5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8B04CD-736F-AC4C-B92C-AB7F278688C1}"/>
              </a:ext>
            </a:extLst>
          </p:cNvPr>
          <p:cNvSpPr>
            <a:spLocks noGrp="1"/>
          </p:cNvSpPr>
          <p:nvPr>
            <p:ph type="sldNum" sz="quarter" idx="12"/>
          </p:nvPr>
        </p:nvSpPr>
        <p:spPr/>
        <p:txBody>
          <a:bodyPr/>
          <a:lstStyle/>
          <a:p>
            <a:fld id="{2D26362D-4B23-2B48-8A83-03FCE2688E52}" type="slidenum">
              <a:rPr lang="en-GB" smtClean="0"/>
              <a:t>‹#›</a:t>
            </a:fld>
            <a:endParaRPr lang="en-GB"/>
          </a:p>
        </p:txBody>
      </p:sp>
    </p:spTree>
    <p:extLst>
      <p:ext uri="{BB962C8B-B14F-4D97-AF65-F5344CB8AC3E}">
        <p14:creationId xmlns:p14="http://schemas.microsoft.com/office/powerpoint/2010/main" val="1782288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1EF6A-B8F8-4B41-9420-15B3E008DB5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D3FCF64-D422-2A46-A3C1-A825A81C386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AC5D6E4-06AA-774C-B26C-4B1F9592F981}"/>
              </a:ext>
            </a:extLst>
          </p:cNvPr>
          <p:cNvSpPr>
            <a:spLocks noGrp="1"/>
          </p:cNvSpPr>
          <p:nvPr>
            <p:ph type="dt" sz="half" idx="10"/>
          </p:nvPr>
        </p:nvSpPr>
        <p:spPr/>
        <p:txBody>
          <a:bodyPr/>
          <a:lstStyle/>
          <a:p>
            <a:fld id="{9E20E353-0884-8940-AEC5-0C0A91CF922F}" type="datetimeFigureOut">
              <a:rPr lang="en-GB" smtClean="0"/>
              <a:t>19/08/2021</a:t>
            </a:fld>
            <a:endParaRPr lang="en-GB"/>
          </a:p>
        </p:txBody>
      </p:sp>
      <p:sp>
        <p:nvSpPr>
          <p:cNvPr id="5" name="Footer Placeholder 4">
            <a:extLst>
              <a:ext uri="{FF2B5EF4-FFF2-40B4-BE49-F238E27FC236}">
                <a16:creationId xmlns:a16="http://schemas.microsoft.com/office/drawing/2014/main" id="{994E754D-E980-2E45-A6E0-47693F6545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B6EC40-7A08-3D44-968A-7906BFA46B2B}"/>
              </a:ext>
            </a:extLst>
          </p:cNvPr>
          <p:cNvSpPr>
            <a:spLocks noGrp="1"/>
          </p:cNvSpPr>
          <p:nvPr>
            <p:ph type="sldNum" sz="quarter" idx="12"/>
          </p:nvPr>
        </p:nvSpPr>
        <p:spPr/>
        <p:txBody>
          <a:bodyPr/>
          <a:lstStyle/>
          <a:p>
            <a:fld id="{2D26362D-4B23-2B48-8A83-03FCE2688E52}" type="slidenum">
              <a:rPr lang="en-GB" smtClean="0"/>
              <a:t>‹#›</a:t>
            </a:fld>
            <a:endParaRPr lang="en-GB"/>
          </a:p>
        </p:txBody>
      </p:sp>
    </p:spTree>
    <p:extLst>
      <p:ext uri="{BB962C8B-B14F-4D97-AF65-F5344CB8AC3E}">
        <p14:creationId xmlns:p14="http://schemas.microsoft.com/office/powerpoint/2010/main" val="3468971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F7E1-A19A-AA44-A877-312410A0B23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4E70118-4956-3549-8AD0-2B8240BF8B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13FC7BD-D230-1B4E-A33C-B892D63DFED4}"/>
              </a:ext>
            </a:extLst>
          </p:cNvPr>
          <p:cNvSpPr>
            <a:spLocks noGrp="1"/>
          </p:cNvSpPr>
          <p:nvPr>
            <p:ph type="dt" sz="half" idx="10"/>
          </p:nvPr>
        </p:nvSpPr>
        <p:spPr/>
        <p:txBody>
          <a:bodyPr/>
          <a:lstStyle/>
          <a:p>
            <a:fld id="{9E20E353-0884-8940-AEC5-0C0A91CF922F}" type="datetimeFigureOut">
              <a:rPr lang="en-GB" smtClean="0"/>
              <a:t>19/08/2021</a:t>
            </a:fld>
            <a:endParaRPr lang="en-GB"/>
          </a:p>
        </p:txBody>
      </p:sp>
      <p:sp>
        <p:nvSpPr>
          <p:cNvPr id="5" name="Footer Placeholder 4">
            <a:extLst>
              <a:ext uri="{FF2B5EF4-FFF2-40B4-BE49-F238E27FC236}">
                <a16:creationId xmlns:a16="http://schemas.microsoft.com/office/drawing/2014/main" id="{666D9273-B2B1-FF48-9FA3-716F5B91D8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3AD0EB-D8CA-A54A-91E6-40FE72A128FB}"/>
              </a:ext>
            </a:extLst>
          </p:cNvPr>
          <p:cNvSpPr>
            <a:spLocks noGrp="1"/>
          </p:cNvSpPr>
          <p:nvPr>
            <p:ph type="sldNum" sz="quarter" idx="12"/>
          </p:nvPr>
        </p:nvSpPr>
        <p:spPr/>
        <p:txBody>
          <a:bodyPr/>
          <a:lstStyle/>
          <a:p>
            <a:fld id="{2D26362D-4B23-2B48-8A83-03FCE2688E52}" type="slidenum">
              <a:rPr lang="en-GB" smtClean="0"/>
              <a:t>‹#›</a:t>
            </a:fld>
            <a:endParaRPr lang="en-GB"/>
          </a:p>
        </p:txBody>
      </p:sp>
    </p:spTree>
    <p:extLst>
      <p:ext uri="{BB962C8B-B14F-4D97-AF65-F5344CB8AC3E}">
        <p14:creationId xmlns:p14="http://schemas.microsoft.com/office/powerpoint/2010/main" val="3740669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518E-3ACF-364A-B5BD-A9FCC567A5E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D1BDC2B-1A78-0E4A-B426-2FB1E883B09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C9B4513-75EF-8743-90C4-A81A801DB96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1BDF94E-D8EF-A041-8541-5AC229C946AC}"/>
              </a:ext>
            </a:extLst>
          </p:cNvPr>
          <p:cNvSpPr>
            <a:spLocks noGrp="1"/>
          </p:cNvSpPr>
          <p:nvPr>
            <p:ph type="dt" sz="half" idx="10"/>
          </p:nvPr>
        </p:nvSpPr>
        <p:spPr/>
        <p:txBody>
          <a:bodyPr/>
          <a:lstStyle/>
          <a:p>
            <a:fld id="{9E20E353-0884-8940-AEC5-0C0A91CF922F}" type="datetimeFigureOut">
              <a:rPr lang="en-GB" smtClean="0"/>
              <a:t>19/08/2021</a:t>
            </a:fld>
            <a:endParaRPr lang="en-GB"/>
          </a:p>
        </p:txBody>
      </p:sp>
      <p:sp>
        <p:nvSpPr>
          <p:cNvPr id="6" name="Footer Placeholder 5">
            <a:extLst>
              <a:ext uri="{FF2B5EF4-FFF2-40B4-BE49-F238E27FC236}">
                <a16:creationId xmlns:a16="http://schemas.microsoft.com/office/drawing/2014/main" id="{BB7DB935-6421-A846-8257-410BE227C0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8B4A34-9E9D-F840-88A7-0D730BD11688}"/>
              </a:ext>
            </a:extLst>
          </p:cNvPr>
          <p:cNvSpPr>
            <a:spLocks noGrp="1"/>
          </p:cNvSpPr>
          <p:nvPr>
            <p:ph type="sldNum" sz="quarter" idx="12"/>
          </p:nvPr>
        </p:nvSpPr>
        <p:spPr/>
        <p:txBody>
          <a:bodyPr/>
          <a:lstStyle/>
          <a:p>
            <a:fld id="{2D26362D-4B23-2B48-8A83-03FCE2688E52}" type="slidenum">
              <a:rPr lang="en-GB" smtClean="0"/>
              <a:t>‹#›</a:t>
            </a:fld>
            <a:endParaRPr lang="en-GB"/>
          </a:p>
        </p:txBody>
      </p:sp>
    </p:spTree>
    <p:extLst>
      <p:ext uri="{BB962C8B-B14F-4D97-AF65-F5344CB8AC3E}">
        <p14:creationId xmlns:p14="http://schemas.microsoft.com/office/powerpoint/2010/main" val="194601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FB1A3-9B75-2D49-908C-482A380D5D0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56794D2-2260-DE44-A5F8-D7AF75608F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DB84434-3070-C743-9139-917DA83E1A3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BE55A46-2774-7341-A274-3F13514B37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BE46BEF-85BF-8243-B02F-8BE77F1E37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87A5B3A-C574-CB4D-93E9-597407CFAE8D}"/>
              </a:ext>
            </a:extLst>
          </p:cNvPr>
          <p:cNvSpPr>
            <a:spLocks noGrp="1"/>
          </p:cNvSpPr>
          <p:nvPr>
            <p:ph type="dt" sz="half" idx="10"/>
          </p:nvPr>
        </p:nvSpPr>
        <p:spPr/>
        <p:txBody>
          <a:bodyPr/>
          <a:lstStyle/>
          <a:p>
            <a:fld id="{9E20E353-0884-8940-AEC5-0C0A91CF922F}" type="datetimeFigureOut">
              <a:rPr lang="en-GB" smtClean="0"/>
              <a:t>19/08/2021</a:t>
            </a:fld>
            <a:endParaRPr lang="en-GB"/>
          </a:p>
        </p:txBody>
      </p:sp>
      <p:sp>
        <p:nvSpPr>
          <p:cNvPr id="8" name="Footer Placeholder 7">
            <a:extLst>
              <a:ext uri="{FF2B5EF4-FFF2-40B4-BE49-F238E27FC236}">
                <a16:creationId xmlns:a16="http://schemas.microsoft.com/office/drawing/2014/main" id="{E4B3C5C6-10C6-8F40-814F-8AE17ED8D2C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9D8C0FA-737E-724F-B30E-FD1873390259}"/>
              </a:ext>
            </a:extLst>
          </p:cNvPr>
          <p:cNvSpPr>
            <a:spLocks noGrp="1"/>
          </p:cNvSpPr>
          <p:nvPr>
            <p:ph type="sldNum" sz="quarter" idx="12"/>
          </p:nvPr>
        </p:nvSpPr>
        <p:spPr/>
        <p:txBody>
          <a:bodyPr/>
          <a:lstStyle/>
          <a:p>
            <a:fld id="{2D26362D-4B23-2B48-8A83-03FCE2688E52}" type="slidenum">
              <a:rPr lang="en-GB" smtClean="0"/>
              <a:t>‹#›</a:t>
            </a:fld>
            <a:endParaRPr lang="en-GB"/>
          </a:p>
        </p:txBody>
      </p:sp>
    </p:spTree>
    <p:extLst>
      <p:ext uri="{BB962C8B-B14F-4D97-AF65-F5344CB8AC3E}">
        <p14:creationId xmlns:p14="http://schemas.microsoft.com/office/powerpoint/2010/main" val="3783309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5851F-6D84-3E45-8BAA-D6F653F43CC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1FF717B-E07E-F040-B617-6ED367F05DC5}"/>
              </a:ext>
            </a:extLst>
          </p:cNvPr>
          <p:cNvSpPr>
            <a:spLocks noGrp="1"/>
          </p:cNvSpPr>
          <p:nvPr>
            <p:ph type="dt" sz="half" idx="10"/>
          </p:nvPr>
        </p:nvSpPr>
        <p:spPr/>
        <p:txBody>
          <a:bodyPr/>
          <a:lstStyle/>
          <a:p>
            <a:fld id="{9E20E353-0884-8940-AEC5-0C0A91CF922F}" type="datetimeFigureOut">
              <a:rPr lang="en-GB" smtClean="0"/>
              <a:t>19/08/2021</a:t>
            </a:fld>
            <a:endParaRPr lang="en-GB"/>
          </a:p>
        </p:txBody>
      </p:sp>
      <p:sp>
        <p:nvSpPr>
          <p:cNvPr id="4" name="Footer Placeholder 3">
            <a:extLst>
              <a:ext uri="{FF2B5EF4-FFF2-40B4-BE49-F238E27FC236}">
                <a16:creationId xmlns:a16="http://schemas.microsoft.com/office/drawing/2014/main" id="{6B2FA1E9-F17B-2942-ADFB-BB39BF61E34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2EDBD1-82EE-B84E-9B42-55B34A5785A3}"/>
              </a:ext>
            </a:extLst>
          </p:cNvPr>
          <p:cNvSpPr>
            <a:spLocks noGrp="1"/>
          </p:cNvSpPr>
          <p:nvPr>
            <p:ph type="sldNum" sz="quarter" idx="12"/>
          </p:nvPr>
        </p:nvSpPr>
        <p:spPr/>
        <p:txBody>
          <a:bodyPr/>
          <a:lstStyle/>
          <a:p>
            <a:fld id="{2D26362D-4B23-2B48-8A83-03FCE2688E52}" type="slidenum">
              <a:rPr lang="en-GB" smtClean="0"/>
              <a:t>‹#›</a:t>
            </a:fld>
            <a:endParaRPr lang="en-GB"/>
          </a:p>
        </p:txBody>
      </p:sp>
    </p:spTree>
    <p:extLst>
      <p:ext uri="{BB962C8B-B14F-4D97-AF65-F5344CB8AC3E}">
        <p14:creationId xmlns:p14="http://schemas.microsoft.com/office/powerpoint/2010/main" val="221590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5B715F-D17D-A046-A620-069BC9BA6143}"/>
              </a:ext>
            </a:extLst>
          </p:cNvPr>
          <p:cNvSpPr>
            <a:spLocks noGrp="1"/>
          </p:cNvSpPr>
          <p:nvPr>
            <p:ph type="dt" sz="half" idx="10"/>
          </p:nvPr>
        </p:nvSpPr>
        <p:spPr/>
        <p:txBody>
          <a:bodyPr/>
          <a:lstStyle/>
          <a:p>
            <a:fld id="{9E20E353-0884-8940-AEC5-0C0A91CF922F}" type="datetimeFigureOut">
              <a:rPr lang="en-GB" smtClean="0"/>
              <a:t>19/08/2021</a:t>
            </a:fld>
            <a:endParaRPr lang="en-GB"/>
          </a:p>
        </p:txBody>
      </p:sp>
      <p:sp>
        <p:nvSpPr>
          <p:cNvPr id="3" name="Footer Placeholder 2">
            <a:extLst>
              <a:ext uri="{FF2B5EF4-FFF2-40B4-BE49-F238E27FC236}">
                <a16:creationId xmlns:a16="http://schemas.microsoft.com/office/drawing/2014/main" id="{3E692428-65F4-974F-A3B1-62FDB6106E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AD7856A-CC68-D94C-82FB-C7586C885195}"/>
              </a:ext>
            </a:extLst>
          </p:cNvPr>
          <p:cNvSpPr>
            <a:spLocks noGrp="1"/>
          </p:cNvSpPr>
          <p:nvPr>
            <p:ph type="sldNum" sz="quarter" idx="12"/>
          </p:nvPr>
        </p:nvSpPr>
        <p:spPr/>
        <p:txBody>
          <a:bodyPr/>
          <a:lstStyle/>
          <a:p>
            <a:fld id="{2D26362D-4B23-2B48-8A83-03FCE2688E52}" type="slidenum">
              <a:rPr lang="en-GB" smtClean="0"/>
              <a:t>‹#›</a:t>
            </a:fld>
            <a:endParaRPr lang="en-GB"/>
          </a:p>
        </p:txBody>
      </p:sp>
    </p:spTree>
    <p:extLst>
      <p:ext uri="{BB962C8B-B14F-4D97-AF65-F5344CB8AC3E}">
        <p14:creationId xmlns:p14="http://schemas.microsoft.com/office/powerpoint/2010/main" val="94214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1A22-AA06-E845-8EE4-4C962DE516F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662E836-1F98-5B4C-997C-68F49AF9D0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F313967-9F9A-224F-B5E8-1BBCF7F75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758D74-B031-ED49-9567-B71220EE8E1B}"/>
              </a:ext>
            </a:extLst>
          </p:cNvPr>
          <p:cNvSpPr>
            <a:spLocks noGrp="1"/>
          </p:cNvSpPr>
          <p:nvPr>
            <p:ph type="dt" sz="half" idx="10"/>
          </p:nvPr>
        </p:nvSpPr>
        <p:spPr/>
        <p:txBody>
          <a:bodyPr/>
          <a:lstStyle/>
          <a:p>
            <a:fld id="{9E20E353-0884-8940-AEC5-0C0A91CF922F}" type="datetimeFigureOut">
              <a:rPr lang="en-GB" smtClean="0"/>
              <a:t>19/08/2021</a:t>
            </a:fld>
            <a:endParaRPr lang="en-GB"/>
          </a:p>
        </p:txBody>
      </p:sp>
      <p:sp>
        <p:nvSpPr>
          <p:cNvPr id="6" name="Footer Placeholder 5">
            <a:extLst>
              <a:ext uri="{FF2B5EF4-FFF2-40B4-BE49-F238E27FC236}">
                <a16:creationId xmlns:a16="http://schemas.microsoft.com/office/drawing/2014/main" id="{9B51C051-A133-D847-A18B-F462D04866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E67115-9AE3-DA44-9C3C-127127CBA31C}"/>
              </a:ext>
            </a:extLst>
          </p:cNvPr>
          <p:cNvSpPr>
            <a:spLocks noGrp="1"/>
          </p:cNvSpPr>
          <p:nvPr>
            <p:ph type="sldNum" sz="quarter" idx="12"/>
          </p:nvPr>
        </p:nvSpPr>
        <p:spPr/>
        <p:txBody>
          <a:bodyPr/>
          <a:lstStyle/>
          <a:p>
            <a:fld id="{2D26362D-4B23-2B48-8A83-03FCE2688E52}" type="slidenum">
              <a:rPr lang="en-GB" smtClean="0"/>
              <a:t>‹#›</a:t>
            </a:fld>
            <a:endParaRPr lang="en-GB"/>
          </a:p>
        </p:txBody>
      </p:sp>
    </p:spTree>
    <p:extLst>
      <p:ext uri="{BB962C8B-B14F-4D97-AF65-F5344CB8AC3E}">
        <p14:creationId xmlns:p14="http://schemas.microsoft.com/office/powerpoint/2010/main" val="1135747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22A8-FF05-094C-B77C-E9F88F62A2A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E905035-FDBF-3540-8958-70E06BFCAC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74F865-7942-D245-A1C0-4802F5337A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DC48E1C-01BB-BC48-A0E0-92CC4AEA8F12}"/>
              </a:ext>
            </a:extLst>
          </p:cNvPr>
          <p:cNvSpPr>
            <a:spLocks noGrp="1"/>
          </p:cNvSpPr>
          <p:nvPr>
            <p:ph type="dt" sz="half" idx="10"/>
          </p:nvPr>
        </p:nvSpPr>
        <p:spPr/>
        <p:txBody>
          <a:bodyPr/>
          <a:lstStyle/>
          <a:p>
            <a:fld id="{9E20E353-0884-8940-AEC5-0C0A91CF922F}" type="datetimeFigureOut">
              <a:rPr lang="en-GB" smtClean="0"/>
              <a:t>19/08/2021</a:t>
            </a:fld>
            <a:endParaRPr lang="en-GB"/>
          </a:p>
        </p:txBody>
      </p:sp>
      <p:sp>
        <p:nvSpPr>
          <p:cNvPr id="6" name="Footer Placeholder 5">
            <a:extLst>
              <a:ext uri="{FF2B5EF4-FFF2-40B4-BE49-F238E27FC236}">
                <a16:creationId xmlns:a16="http://schemas.microsoft.com/office/drawing/2014/main" id="{EAA4AE6A-B11C-3C45-BB70-19698589EE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BD22D9-C337-7942-A6C4-B717CCD02084}"/>
              </a:ext>
            </a:extLst>
          </p:cNvPr>
          <p:cNvSpPr>
            <a:spLocks noGrp="1"/>
          </p:cNvSpPr>
          <p:nvPr>
            <p:ph type="sldNum" sz="quarter" idx="12"/>
          </p:nvPr>
        </p:nvSpPr>
        <p:spPr/>
        <p:txBody>
          <a:bodyPr/>
          <a:lstStyle/>
          <a:p>
            <a:fld id="{2D26362D-4B23-2B48-8A83-03FCE2688E52}" type="slidenum">
              <a:rPr lang="en-GB" smtClean="0"/>
              <a:t>‹#›</a:t>
            </a:fld>
            <a:endParaRPr lang="en-GB"/>
          </a:p>
        </p:txBody>
      </p:sp>
    </p:spTree>
    <p:extLst>
      <p:ext uri="{BB962C8B-B14F-4D97-AF65-F5344CB8AC3E}">
        <p14:creationId xmlns:p14="http://schemas.microsoft.com/office/powerpoint/2010/main" val="3223908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FA10A1-56C5-8B41-B28C-5056AF499B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732BE2B-6374-0F41-B6AF-CEC3DEC055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4A5DB4B-AA64-DD43-B76C-E173700503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0E353-0884-8940-AEC5-0C0A91CF922F}" type="datetimeFigureOut">
              <a:rPr lang="en-GB" smtClean="0"/>
              <a:t>19/08/2021</a:t>
            </a:fld>
            <a:endParaRPr lang="en-GB"/>
          </a:p>
        </p:txBody>
      </p:sp>
      <p:sp>
        <p:nvSpPr>
          <p:cNvPr id="5" name="Footer Placeholder 4">
            <a:extLst>
              <a:ext uri="{FF2B5EF4-FFF2-40B4-BE49-F238E27FC236}">
                <a16:creationId xmlns:a16="http://schemas.microsoft.com/office/drawing/2014/main" id="{A378CFD2-F32D-DC43-BAB6-4C9131B1C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B23994A-149D-F641-A50D-070D9403A4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26362D-4B23-2B48-8A83-03FCE2688E52}" type="slidenum">
              <a:rPr lang="en-GB" smtClean="0"/>
              <a:t>‹#›</a:t>
            </a:fld>
            <a:endParaRPr lang="en-GB"/>
          </a:p>
        </p:txBody>
      </p:sp>
    </p:spTree>
    <p:extLst>
      <p:ext uri="{BB962C8B-B14F-4D97-AF65-F5344CB8AC3E}">
        <p14:creationId xmlns:p14="http://schemas.microsoft.com/office/powerpoint/2010/main" val="3118907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rson, standing, screenshot&#10;&#10;Description automatically generated">
            <a:extLst>
              <a:ext uri="{FF2B5EF4-FFF2-40B4-BE49-F238E27FC236}">
                <a16:creationId xmlns:a16="http://schemas.microsoft.com/office/drawing/2014/main" id="{379A019D-D10A-354C-8A8C-133FFB51D93E}"/>
              </a:ext>
            </a:extLst>
          </p:cNvPr>
          <p:cNvPicPr>
            <a:picLocks noChangeAspect="1"/>
          </p:cNvPicPr>
          <p:nvPr/>
        </p:nvPicPr>
        <p:blipFill>
          <a:blip r:embed="rId3"/>
          <a:stretch>
            <a:fillRect/>
          </a:stretch>
        </p:blipFill>
        <p:spPr>
          <a:xfrm>
            <a:off x="1" y="-306137"/>
            <a:ext cx="12416588" cy="7164137"/>
          </a:xfrm>
          <a:prstGeom prst="rect">
            <a:avLst/>
          </a:prstGeom>
        </p:spPr>
      </p:pic>
      <p:grpSp>
        <p:nvGrpSpPr>
          <p:cNvPr id="16" name="Group 15">
            <a:extLst>
              <a:ext uri="{FF2B5EF4-FFF2-40B4-BE49-F238E27FC236}">
                <a16:creationId xmlns:a16="http://schemas.microsoft.com/office/drawing/2014/main" id="{8432CCCD-40C8-6D4E-97C5-AB7386E522EC}"/>
              </a:ext>
            </a:extLst>
          </p:cNvPr>
          <p:cNvGrpSpPr/>
          <p:nvPr/>
        </p:nvGrpSpPr>
        <p:grpSpPr>
          <a:xfrm>
            <a:off x="3150770" y="673815"/>
            <a:ext cx="6101514" cy="5192712"/>
            <a:chOff x="3150770" y="673815"/>
            <a:chExt cx="6101514" cy="5192712"/>
          </a:xfrm>
        </p:grpSpPr>
        <p:sp>
          <p:nvSpPr>
            <p:cNvPr id="15" name="Rounded Rectangle 14">
              <a:extLst>
                <a:ext uri="{FF2B5EF4-FFF2-40B4-BE49-F238E27FC236}">
                  <a16:creationId xmlns:a16="http://schemas.microsoft.com/office/drawing/2014/main" id="{22F0C866-6BAF-B44D-B8B0-1E7AE6C5BFAF}"/>
                </a:ext>
              </a:extLst>
            </p:cNvPr>
            <p:cNvSpPr/>
            <p:nvPr/>
          </p:nvSpPr>
          <p:spPr>
            <a:xfrm>
              <a:off x="3150770" y="673815"/>
              <a:ext cx="6101514" cy="5192712"/>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solidFill>
                <a:latin typeface="PT Sans" panose="020B0503020203020204" pitchFamily="34" charset="77"/>
              </a:endParaRPr>
            </a:p>
            <a:p>
              <a:pPr algn="ctr"/>
              <a:endParaRPr lang="en-US" sz="5400" dirty="0">
                <a:solidFill>
                  <a:schemeClr val="tx1"/>
                </a:solidFill>
                <a:latin typeface="PT Sans" panose="020B0503020203020204" pitchFamily="34" charset="77"/>
              </a:endParaRPr>
            </a:p>
            <a:p>
              <a:pPr algn="ctr"/>
              <a:endParaRPr lang="en-US" sz="5400" dirty="0">
                <a:solidFill>
                  <a:schemeClr val="tx1"/>
                </a:solidFill>
                <a:latin typeface="PT Sans" panose="020B0503020203020204" pitchFamily="34" charset="77"/>
              </a:endParaRPr>
            </a:p>
            <a:p>
              <a:pPr algn="ctr"/>
              <a:r>
                <a:rPr lang="en-US" sz="6000" dirty="0">
                  <a:solidFill>
                    <a:schemeClr val="tx1"/>
                  </a:solidFill>
                  <a:latin typeface="PT Sans" panose="020B0503020203020204" pitchFamily="34" charset="77"/>
                </a:rPr>
                <a:t>Practical Exercise</a:t>
              </a:r>
            </a:p>
          </p:txBody>
        </p:sp>
        <p:pic>
          <p:nvPicPr>
            <p:cNvPr id="14" name="Picture 13" descr="Logo&#10;&#10;Description automatically generated with medium confidence">
              <a:extLst>
                <a:ext uri="{FF2B5EF4-FFF2-40B4-BE49-F238E27FC236}">
                  <a16:creationId xmlns:a16="http://schemas.microsoft.com/office/drawing/2014/main" id="{34FEB762-B4E6-FD4E-BD42-56277BDEDE24}"/>
                </a:ext>
              </a:extLst>
            </p:cNvPr>
            <p:cNvPicPr>
              <a:picLocks noChangeAspect="1"/>
            </p:cNvPicPr>
            <p:nvPr/>
          </p:nvPicPr>
          <p:blipFill>
            <a:blip r:embed="rId4"/>
            <a:stretch>
              <a:fillRect/>
            </a:stretch>
          </p:blipFill>
          <p:spPr>
            <a:xfrm>
              <a:off x="4259179" y="673815"/>
              <a:ext cx="3898231" cy="2820522"/>
            </a:xfrm>
            <a:prstGeom prst="rect">
              <a:avLst/>
            </a:prstGeom>
          </p:spPr>
        </p:pic>
      </p:grpSp>
    </p:spTree>
    <p:extLst>
      <p:ext uri="{BB962C8B-B14F-4D97-AF65-F5344CB8AC3E}">
        <p14:creationId xmlns:p14="http://schemas.microsoft.com/office/powerpoint/2010/main" val="3656765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040A8A-8286-D24D-A130-597B68F1B57D}"/>
              </a:ext>
            </a:extLst>
          </p:cNvPr>
          <p:cNvSpPr/>
          <p:nvPr/>
        </p:nvSpPr>
        <p:spPr>
          <a:xfrm>
            <a:off x="0" y="0"/>
            <a:ext cx="12192000" cy="72904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Title 6">
            <a:extLst>
              <a:ext uri="{FF2B5EF4-FFF2-40B4-BE49-F238E27FC236}">
                <a16:creationId xmlns:a16="http://schemas.microsoft.com/office/drawing/2014/main" id="{D9391B11-CA90-0C41-9A07-A3853573D10D}"/>
              </a:ext>
            </a:extLst>
          </p:cNvPr>
          <p:cNvSpPr>
            <a:spLocks noGrp="1"/>
          </p:cNvSpPr>
          <p:nvPr>
            <p:ph type="title"/>
          </p:nvPr>
        </p:nvSpPr>
        <p:spPr>
          <a:xfrm>
            <a:off x="0" y="0"/>
            <a:ext cx="12192000" cy="729049"/>
          </a:xfrm>
        </p:spPr>
        <p:txBody>
          <a:bodyPr/>
          <a:lstStyle/>
          <a:p>
            <a:r>
              <a:rPr lang="en-GB" dirty="0">
                <a:solidFill>
                  <a:schemeClr val="bg1"/>
                </a:solidFill>
              </a:rPr>
              <a:t> Design your Ideal Wallet</a:t>
            </a:r>
          </a:p>
        </p:txBody>
      </p:sp>
      <p:sp>
        <p:nvSpPr>
          <p:cNvPr id="2" name="Rounded Rectangle 1">
            <a:extLst>
              <a:ext uri="{FF2B5EF4-FFF2-40B4-BE49-F238E27FC236}">
                <a16:creationId xmlns:a16="http://schemas.microsoft.com/office/drawing/2014/main" id="{C33FDD38-2A99-344F-AC2B-589E9E4E25ED}"/>
              </a:ext>
            </a:extLst>
          </p:cNvPr>
          <p:cNvSpPr/>
          <p:nvPr/>
        </p:nvSpPr>
        <p:spPr>
          <a:xfrm>
            <a:off x="262708" y="1458098"/>
            <a:ext cx="11666583" cy="5066270"/>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4ED6BC2-5002-3A4D-89EF-A82A0EB8A4F6}"/>
              </a:ext>
            </a:extLst>
          </p:cNvPr>
          <p:cNvSpPr txBox="1"/>
          <p:nvPr/>
        </p:nvSpPr>
        <p:spPr>
          <a:xfrm>
            <a:off x="262708" y="729049"/>
            <a:ext cx="10722890" cy="646331"/>
          </a:xfrm>
          <a:prstGeom prst="rect">
            <a:avLst/>
          </a:prstGeom>
          <a:noFill/>
        </p:spPr>
        <p:txBody>
          <a:bodyPr wrap="square" rtlCol="0">
            <a:spAutoFit/>
          </a:bodyPr>
          <a:lstStyle/>
          <a:p>
            <a:r>
              <a:rPr lang="en-GB" dirty="0"/>
              <a:t>Draw you ideal wallet in this block you have 5 min – Please take a photo and insert in the </a:t>
            </a:r>
            <a:r>
              <a:rPr lang="en-GB" dirty="0" err="1"/>
              <a:t>Powerpoint</a:t>
            </a:r>
            <a:r>
              <a:rPr lang="en-GB" dirty="0"/>
              <a:t> deck provided which you will upload later under your Wallet project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901" y="1522809"/>
            <a:ext cx="6318914" cy="4934073"/>
          </a:xfrm>
          <a:prstGeom prst="rect">
            <a:avLst/>
          </a:prstGeom>
        </p:spPr>
      </p:pic>
    </p:spTree>
    <p:extLst>
      <p:ext uri="{BB962C8B-B14F-4D97-AF65-F5344CB8AC3E}">
        <p14:creationId xmlns:p14="http://schemas.microsoft.com/office/powerpoint/2010/main" val="1659093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040A8A-8286-D24D-A130-597B68F1B57D}"/>
              </a:ext>
            </a:extLst>
          </p:cNvPr>
          <p:cNvSpPr/>
          <p:nvPr/>
        </p:nvSpPr>
        <p:spPr>
          <a:xfrm>
            <a:off x="0" y="0"/>
            <a:ext cx="12192000" cy="72904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Title 6">
            <a:extLst>
              <a:ext uri="{FF2B5EF4-FFF2-40B4-BE49-F238E27FC236}">
                <a16:creationId xmlns:a16="http://schemas.microsoft.com/office/drawing/2014/main" id="{D9391B11-CA90-0C41-9A07-A3853573D10D}"/>
              </a:ext>
            </a:extLst>
          </p:cNvPr>
          <p:cNvSpPr>
            <a:spLocks noGrp="1"/>
          </p:cNvSpPr>
          <p:nvPr>
            <p:ph type="title"/>
          </p:nvPr>
        </p:nvSpPr>
        <p:spPr>
          <a:xfrm>
            <a:off x="0" y="0"/>
            <a:ext cx="12192000" cy="729049"/>
          </a:xfrm>
        </p:spPr>
        <p:txBody>
          <a:bodyPr/>
          <a:lstStyle/>
          <a:p>
            <a:r>
              <a:rPr lang="en-GB" dirty="0">
                <a:solidFill>
                  <a:schemeClr val="bg1"/>
                </a:solidFill>
              </a:rPr>
              <a:t> Empathy – Identify a partner and Engage</a:t>
            </a:r>
          </a:p>
        </p:txBody>
      </p:sp>
      <p:sp>
        <p:nvSpPr>
          <p:cNvPr id="2" name="Rounded Rectangle 1">
            <a:extLst>
              <a:ext uri="{FF2B5EF4-FFF2-40B4-BE49-F238E27FC236}">
                <a16:creationId xmlns:a16="http://schemas.microsoft.com/office/drawing/2014/main" id="{C33FDD38-2A99-344F-AC2B-589E9E4E25ED}"/>
              </a:ext>
            </a:extLst>
          </p:cNvPr>
          <p:cNvSpPr/>
          <p:nvPr/>
        </p:nvSpPr>
        <p:spPr>
          <a:xfrm>
            <a:off x="262708" y="1458098"/>
            <a:ext cx="5484088" cy="5276334"/>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4ED6BC2-5002-3A4D-89EF-A82A0EB8A4F6}"/>
              </a:ext>
            </a:extLst>
          </p:cNvPr>
          <p:cNvSpPr txBox="1"/>
          <p:nvPr/>
        </p:nvSpPr>
        <p:spPr>
          <a:xfrm>
            <a:off x="579865" y="882653"/>
            <a:ext cx="5310189" cy="369332"/>
          </a:xfrm>
          <a:prstGeom prst="rect">
            <a:avLst/>
          </a:prstGeom>
          <a:noFill/>
        </p:spPr>
        <p:txBody>
          <a:bodyPr wrap="square" rtlCol="0">
            <a:spAutoFit/>
          </a:bodyPr>
          <a:lstStyle/>
          <a:p>
            <a:r>
              <a:rPr lang="en-GB" dirty="0"/>
              <a:t>Interview your partner you each have - 5 min</a:t>
            </a:r>
          </a:p>
        </p:txBody>
      </p:sp>
      <p:sp>
        <p:nvSpPr>
          <p:cNvPr id="6" name="Rounded Rectangle 5">
            <a:extLst>
              <a:ext uri="{FF2B5EF4-FFF2-40B4-BE49-F238E27FC236}">
                <a16:creationId xmlns:a16="http://schemas.microsoft.com/office/drawing/2014/main" id="{3C446C39-203A-4746-8564-8619BD994B7C}"/>
              </a:ext>
            </a:extLst>
          </p:cNvPr>
          <p:cNvSpPr/>
          <p:nvPr/>
        </p:nvSpPr>
        <p:spPr>
          <a:xfrm>
            <a:off x="6271307" y="1458097"/>
            <a:ext cx="5484087" cy="5276333"/>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D18276B-4E72-5843-9DA4-112785725B74}"/>
              </a:ext>
            </a:extLst>
          </p:cNvPr>
          <p:cNvSpPr txBox="1"/>
          <p:nvPr/>
        </p:nvSpPr>
        <p:spPr>
          <a:xfrm>
            <a:off x="6301947" y="744154"/>
            <a:ext cx="5745892" cy="646331"/>
          </a:xfrm>
          <a:prstGeom prst="rect">
            <a:avLst/>
          </a:prstGeom>
          <a:noFill/>
        </p:spPr>
        <p:txBody>
          <a:bodyPr wrap="square" rtlCol="0">
            <a:spAutoFit/>
          </a:bodyPr>
          <a:lstStyle/>
          <a:p>
            <a:r>
              <a:rPr lang="en-GB" dirty="0"/>
              <a:t>Dig Deeper – Considering what you learned really try to dig into your partners feelings and motivations - 5 min each</a:t>
            </a:r>
          </a:p>
        </p:txBody>
      </p:sp>
      <p:sp>
        <p:nvSpPr>
          <p:cNvPr id="3" name="TextBox 2">
            <a:extLst>
              <a:ext uri="{FF2B5EF4-FFF2-40B4-BE49-F238E27FC236}">
                <a16:creationId xmlns:a16="http://schemas.microsoft.com/office/drawing/2014/main" id="{CF90C1CE-4E0C-CA42-AB20-77C72C266439}"/>
              </a:ext>
            </a:extLst>
          </p:cNvPr>
          <p:cNvSpPr txBox="1"/>
          <p:nvPr/>
        </p:nvSpPr>
        <p:spPr>
          <a:xfrm>
            <a:off x="889685" y="1458098"/>
            <a:ext cx="3089189" cy="338554"/>
          </a:xfrm>
          <a:prstGeom prst="rect">
            <a:avLst/>
          </a:prstGeom>
          <a:noFill/>
        </p:spPr>
        <p:txBody>
          <a:bodyPr wrap="square" rtlCol="0">
            <a:spAutoFit/>
          </a:bodyPr>
          <a:lstStyle/>
          <a:p>
            <a:r>
              <a:rPr lang="en-GB" sz="1600" dirty="0"/>
              <a:t>Notes from first interview</a:t>
            </a:r>
          </a:p>
        </p:txBody>
      </p:sp>
      <p:sp>
        <p:nvSpPr>
          <p:cNvPr id="10" name="TextBox 9">
            <a:extLst>
              <a:ext uri="{FF2B5EF4-FFF2-40B4-BE49-F238E27FC236}">
                <a16:creationId xmlns:a16="http://schemas.microsoft.com/office/drawing/2014/main" id="{9275AC06-A829-AE49-832C-D6FFE10E1D74}"/>
              </a:ext>
            </a:extLst>
          </p:cNvPr>
          <p:cNvSpPr txBox="1"/>
          <p:nvPr/>
        </p:nvSpPr>
        <p:spPr>
          <a:xfrm>
            <a:off x="6985685" y="1486764"/>
            <a:ext cx="3089189" cy="338554"/>
          </a:xfrm>
          <a:prstGeom prst="rect">
            <a:avLst/>
          </a:prstGeom>
          <a:noFill/>
        </p:spPr>
        <p:txBody>
          <a:bodyPr wrap="square" rtlCol="0">
            <a:spAutoFit/>
          </a:bodyPr>
          <a:lstStyle/>
          <a:p>
            <a:r>
              <a:rPr lang="en-GB" sz="1600" dirty="0"/>
              <a:t>Notes from second interview</a:t>
            </a:r>
          </a:p>
        </p:txBody>
      </p:sp>
      <p:sp>
        <p:nvSpPr>
          <p:cNvPr id="5" name="Rectangle 4"/>
          <p:cNvSpPr/>
          <p:nvPr/>
        </p:nvSpPr>
        <p:spPr>
          <a:xfrm>
            <a:off x="682388" y="2525701"/>
            <a:ext cx="4749422" cy="646331"/>
          </a:xfrm>
          <a:prstGeom prst="rect">
            <a:avLst/>
          </a:prstGeom>
        </p:spPr>
        <p:txBody>
          <a:bodyPr wrap="square">
            <a:spAutoFit/>
          </a:bodyPr>
          <a:lstStyle/>
          <a:p>
            <a:pPr marL="285750" indent="-285750">
              <a:buFont typeface="Arial" panose="020B0604020202020204" pitchFamily="34" charset="0"/>
              <a:buChar char="•"/>
            </a:pPr>
            <a:r>
              <a:rPr lang="en-ZA" dirty="0">
                <a:solidFill>
                  <a:srgbClr val="202124"/>
                </a:solidFill>
                <a:latin typeface="arial" panose="020B0604020202020204" pitchFamily="34" charset="0"/>
              </a:rPr>
              <a:t>Space-Efficient </a:t>
            </a:r>
            <a:r>
              <a:rPr lang="en-ZA" dirty="0" smtClean="0">
                <a:solidFill>
                  <a:srgbClr val="202124"/>
                </a:solidFill>
                <a:latin typeface="arial" panose="020B0604020202020204" pitchFamily="34" charset="0"/>
              </a:rPr>
              <a:t>Storage for the bank cards</a:t>
            </a:r>
            <a:endParaRPr lang="en-ZA" dirty="0"/>
          </a:p>
        </p:txBody>
      </p:sp>
      <p:sp>
        <p:nvSpPr>
          <p:cNvPr id="11" name="Rectangle 10"/>
          <p:cNvSpPr/>
          <p:nvPr/>
        </p:nvSpPr>
        <p:spPr>
          <a:xfrm>
            <a:off x="682388" y="3244334"/>
            <a:ext cx="4107977" cy="369332"/>
          </a:xfrm>
          <a:prstGeom prst="rect">
            <a:avLst/>
          </a:prstGeom>
        </p:spPr>
        <p:txBody>
          <a:bodyPr wrap="square">
            <a:spAutoFit/>
          </a:bodyPr>
          <a:lstStyle/>
          <a:p>
            <a:pPr marL="285750" indent="-285750">
              <a:buFont typeface="Arial" panose="020B0604020202020204" pitchFamily="34" charset="0"/>
              <a:buChar char="•"/>
            </a:pPr>
            <a:r>
              <a:rPr lang="en-GB" dirty="0">
                <a:solidFill>
                  <a:srgbClr val="202124"/>
                </a:solidFill>
                <a:latin typeface="arial" panose="020B0604020202020204" pitchFamily="34" charset="0"/>
              </a:rPr>
              <a:t>Keep Money Flat Or Folded</a:t>
            </a:r>
            <a:endParaRPr lang="en-ZA" dirty="0"/>
          </a:p>
        </p:txBody>
      </p:sp>
      <p:sp>
        <p:nvSpPr>
          <p:cNvPr id="12" name="Rectangle 11"/>
          <p:cNvSpPr/>
          <p:nvPr/>
        </p:nvSpPr>
        <p:spPr>
          <a:xfrm>
            <a:off x="682389" y="4465594"/>
            <a:ext cx="3296486" cy="646331"/>
          </a:xfrm>
          <a:prstGeom prst="rect">
            <a:avLst/>
          </a:prstGeom>
        </p:spPr>
        <p:txBody>
          <a:bodyPr wrap="square">
            <a:spAutoFit/>
          </a:bodyPr>
          <a:lstStyle/>
          <a:p>
            <a:pPr marL="285750" indent="-285750">
              <a:buFont typeface="Arial" panose="020B0604020202020204" pitchFamily="34" charset="0"/>
              <a:buChar char="•"/>
            </a:pPr>
            <a:r>
              <a:rPr lang="en-ZA" dirty="0" smtClean="0">
                <a:solidFill>
                  <a:srgbClr val="202124"/>
                </a:solidFill>
                <a:latin typeface="arial" panose="020B0604020202020204" pitchFamily="34" charset="0"/>
              </a:rPr>
              <a:t>A zipped inside pocket to put coins money</a:t>
            </a:r>
            <a:endParaRPr lang="en-ZA" dirty="0"/>
          </a:p>
        </p:txBody>
      </p:sp>
      <p:sp>
        <p:nvSpPr>
          <p:cNvPr id="14" name="Rectangle 13"/>
          <p:cNvSpPr/>
          <p:nvPr/>
        </p:nvSpPr>
        <p:spPr>
          <a:xfrm>
            <a:off x="6985685" y="2987366"/>
            <a:ext cx="4669808" cy="369332"/>
          </a:xfrm>
          <a:prstGeom prst="rect">
            <a:avLst/>
          </a:prstGeom>
        </p:spPr>
        <p:txBody>
          <a:bodyPr wrap="square">
            <a:spAutoFit/>
          </a:bodyPr>
          <a:lstStyle/>
          <a:p>
            <a:pPr marL="285750" indent="-285750">
              <a:buFont typeface="Arial" panose="020B0604020202020204" pitchFamily="34" charset="0"/>
              <a:buChar char="•"/>
            </a:pPr>
            <a:r>
              <a:rPr lang="en-ZA" dirty="0" smtClean="0">
                <a:solidFill>
                  <a:srgbClr val="202124"/>
                </a:solidFill>
                <a:latin typeface="arial" panose="020B0604020202020204" pitchFamily="34" charset="0"/>
              </a:rPr>
              <a:t>Like bright colours</a:t>
            </a:r>
            <a:endParaRPr lang="en-ZA" dirty="0"/>
          </a:p>
        </p:txBody>
      </p:sp>
      <p:sp>
        <p:nvSpPr>
          <p:cNvPr id="16" name="Rectangle 15"/>
          <p:cNvSpPr/>
          <p:nvPr/>
        </p:nvSpPr>
        <p:spPr>
          <a:xfrm>
            <a:off x="6985685" y="2374241"/>
            <a:ext cx="4517409" cy="369332"/>
          </a:xfrm>
          <a:prstGeom prst="rect">
            <a:avLst/>
          </a:prstGeom>
        </p:spPr>
        <p:txBody>
          <a:bodyPr wrap="square">
            <a:spAutoFit/>
          </a:bodyPr>
          <a:lstStyle/>
          <a:p>
            <a:pPr marL="285750" indent="-285750">
              <a:buFont typeface="Arial" panose="020B0604020202020204" pitchFamily="34" charset="0"/>
              <a:buChar char="•"/>
            </a:pPr>
            <a:r>
              <a:rPr lang="en-ZA" dirty="0" smtClean="0">
                <a:solidFill>
                  <a:srgbClr val="202124"/>
                </a:solidFill>
                <a:latin typeface="arial" panose="020B0604020202020204" pitchFamily="34" charset="0"/>
              </a:rPr>
              <a:t>Keep it simple on the outside</a:t>
            </a:r>
            <a:endParaRPr lang="en-ZA" dirty="0"/>
          </a:p>
        </p:txBody>
      </p:sp>
      <p:sp>
        <p:nvSpPr>
          <p:cNvPr id="17" name="Rectangle 16"/>
          <p:cNvSpPr/>
          <p:nvPr/>
        </p:nvSpPr>
        <p:spPr>
          <a:xfrm>
            <a:off x="682388" y="3726931"/>
            <a:ext cx="4517409" cy="369332"/>
          </a:xfrm>
          <a:prstGeom prst="rect">
            <a:avLst/>
          </a:prstGeom>
        </p:spPr>
        <p:txBody>
          <a:bodyPr wrap="square">
            <a:spAutoFit/>
          </a:bodyPr>
          <a:lstStyle/>
          <a:p>
            <a:pPr marL="285750" indent="-285750">
              <a:buFont typeface="Arial" panose="020B0604020202020204" pitchFamily="34" charset="0"/>
              <a:buChar char="•"/>
            </a:pPr>
            <a:r>
              <a:rPr lang="en-ZA" dirty="0">
                <a:solidFill>
                  <a:srgbClr val="202124"/>
                </a:solidFill>
                <a:latin typeface="arial" panose="020B0604020202020204" pitchFamily="34" charset="0"/>
              </a:rPr>
              <a:t>Driver's License Holder</a:t>
            </a:r>
            <a:endParaRPr lang="en-ZA" dirty="0"/>
          </a:p>
        </p:txBody>
      </p:sp>
    </p:spTree>
    <p:extLst>
      <p:ext uri="{BB962C8B-B14F-4D97-AF65-F5344CB8AC3E}">
        <p14:creationId xmlns:p14="http://schemas.microsoft.com/office/powerpoint/2010/main" val="1952660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040A8A-8286-D24D-A130-597B68F1B57D}"/>
              </a:ext>
            </a:extLst>
          </p:cNvPr>
          <p:cNvSpPr/>
          <p:nvPr/>
        </p:nvSpPr>
        <p:spPr>
          <a:xfrm>
            <a:off x="0" y="0"/>
            <a:ext cx="12192000" cy="72904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Title 6">
            <a:extLst>
              <a:ext uri="{FF2B5EF4-FFF2-40B4-BE49-F238E27FC236}">
                <a16:creationId xmlns:a16="http://schemas.microsoft.com/office/drawing/2014/main" id="{D9391B11-CA90-0C41-9A07-A3853573D10D}"/>
              </a:ext>
            </a:extLst>
          </p:cNvPr>
          <p:cNvSpPr>
            <a:spLocks noGrp="1"/>
          </p:cNvSpPr>
          <p:nvPr>
            <p:ph type="title"/>
          </p:nvPr>
        </p:nvSpPr>
        <p:spPr>
          <a:xfrm>
            <a:off x="0" y="0"/>
            <a:ext cx="12192000" cy="729049"/>
          </a:xfrm>
        </p:spPr>
        <p:txBody>
          <a:bodyPr/>
          <a:lstStyle/>
          <a:p>
            <a:r>
              <a:rPr lang="en-GB" dirty="0">
                <a:solidFill>
                  <a:schemeClr val="bg1"/>
                </a:solidFill>
              </a:rPr>
              <a:t>Define and understand the problem and gain insights</a:t>
            </a:r>
          </a:p>
        </p:txBody>
      </p:sp>
      <p:sp>
        <p:nvSpPr>
          <p:cNvPr id="2" name="Rounded Rectangle 1">
            <a:extLst>
              <a:ext uri="{FF2B5EF4-FFF2-40B4-BE49-F238E27FC236}">
                <a16:creationId xmlns:a16="http://schemas.microsoft.com/office/drawing/2014/main" id="{C33FDD38-2A99-344F-AC2B-589E9E4E25ED}"/>
              </a:ext>
            </a:extLst>
          </p:cNvPr>
          <p:cNvSpPr/>
          <p:nvPr/>
        </p:nvSpPr>
        <p:spPr>
          <a:xfrm>
            <a:off x="262708" y="1186961"/>
            <a:ext cx="5484088" cy="5522758"/>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4ED6BC2-5002-3A4D-89EF-A82A0EB8A4F6}"/>
              </a:ext>
            </a:extLst>
          </p:cNvPr>
          <p:cNvSpPr txBox="1"/>
          <p:nvPr/>
        </p:nvSpPr>
        <p:spPr>
          <a:xfrm>
            <a:off x="1675496" y="773339"/>
            <a:ext cx="5310189" cy="369332"/>
          </a:xfrm>
          <a:prstGeom prst="rect">
            <a:avLst/>
          </a:prstGeom>
          <a:noFill/>
        </p:spPr>
        <p:txBody>
          <a:bodyPr wrap="square" rtlCol="0">
            <a:spAutoFit/>
          </a:bodyPr>
          <a:lstStyle/>
          <a:p>
            <a:r>
              <a:rPr lang="en-GB" dirty="0"/>
              <a:t>Capture Findings - 5 min</a:t>
            </a:r>
          </a:p>
        </p:txBody>
      </p:sp>
      <p:sp>
        <p:nvSpPr>
          <p:cNvPr id="6" name="Rounded Rectangle 5">
            <a:extLst>
              <a:ext uri="{FF2B5EF4-FFF2-40B4-BE49-F238E27FC236}">
                <a16:creationId xmlns:a16="http://schemas.microsoft.com/office/drawing/2014/main" id="{3C446C39-203A-4746-8564-8619BD994B7C}"/>
              </a:ext>
            </a:extLst>
          </p:cNvPr>
          <p:cNvSpPr/>
          <p:nvPr/>
        </p:nvSpPr>
        <p:spPr>
          <a:xfrm>
            <a:off x="6271307" y="1186961"/>
            <a:ext cx="5484087" cy="5522758"/>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D18276B-4E72-5843-9DA4-112785725B74}"/>
              </a:ext>
            </a:extLst>
          </p:cNvPr>
          <p:cNvSpPr txBox="1"/>
          <p:nvPr/>
        </p:nvSpPr>
        <p:spPr>
          <a:xfrm>
            <a:off x="6789134" y="757715"/>
            <a:ext cx="4448431" cy="369332"/>
          </a:xfrm>
          <a:prstGeom prst="rect">
            <a:avLst/>
          </a:prstGeom>
          <a:noFill/>
        </p:spPr>
        <p:txBody>
          <a:bodyPr wrap="square" rtlCol="0">
            <a:spAutoFit/>
          </a:bodyPr>
          <a:lstStyle/>
          <a:p>
            <a:r>
              <a:rPr lang="en-GB" dirty="0"/>
              <a:t>Take a Stand with a point of view - 5 min</a:t>
            </a:r>
          </a:p>
        </p:txBody>
      </p:sp>
      <p:sp>
        <p:nvSpPr>
          <p:cNvPr id="3" name="TextBox 2">
            <a:extLst>
              <a:ext uri="{FF2B5EF4-FFF2-40B4-BE49-F238E27FC236}">
                <a16:creationId xmlns:a16="http://schemas.microsoft.com/office/drawing/2014/main" id="{CF90C1CE-4E0C-CA42-AB20-77C72C266439}"/>
              </a:ext>
            </a:extLst>
          </p:cNvPr>
          <p:cNvSpPr txBox="1"/>
          <p:nvPr/>
        </p:nvSpPr>
        <p:spPr>
          <a:xfrm>
            <a:off x="840258" y="1302098"/>
            <a:ext cx="4077731" cy="553998"/>
          </a:xfrm>
          <a:prstGeom prst="rect">
            <a:avLst/>
          </a:prstGeom>
          <a:noFill/>
        </p:spPr>
        <p:txBody>
          <a:bodyPr wrap="square" rtlCol="0">
            <a:spAutoFit/>
          </a:bodyPr>
          <a:lstStyle/>
          <a:p>
            <a:r>
              <a:rPr lang="en-GB" sz="1600" dirty="0"/>
              <a:t>Needs: things your partner is trying to do </a:t>
            </a:r>
            <a:r>
              <a:rPr lang="en-GB" sz="1400" dirty="0"/>
              <a:t>Use verbs</a:t>
            </a:r>
            <a:endParaRPr lang="en-GB" sz="1600" dirty="0"/>
          </a:p>
        </p:txBody>
      </p:sp>
      <p:sp>
        <p:nvSpPr>
          <p:cNvPr id="10" name="TextBox 9">
            <a:extLst>
              <a:ext uri="{FF2B5EF4-FFF2-40B4-BE49-F238E27FC236}">
                <a16:creationId xmlns:a16="http://schemas.microsoft.com/office/drawing/2014/main" id="{9275AC06-A829-AE49-832C-D6FFE10E1D74}"/>
              </a:ext>
            </a:extLst>
          </p:cNvPr>
          <p:cNvSpPr txBox="1"/>
          <p:nvPr/>
        </p:nvSpPr>
        <p:spPr>
          <a:xfrm>
            <a:off x="6599662" y="1413063"/>
            <a:ext cx="4827374" cy="5878532"/>
          </a:xfrm>
          <a:prstGeom prst="rect">
            <a:avLst/>
          </a:prstGeom>
          <a:noFill/>
        </p:spPr>
        <p:txBody>
          <a:bodyPr wrap="square" rtlCol="0">
            <a:spAutoFit/>
          </a:bodyPr>
          <a:lstStyle/>
          <a:p>
            <a:endParaRPr lang="en-GB" sz="1600" dirty="0"/>
          </a:p>
          <a:p>
            <a:r>
              <a:rPr lang="en-GB" sz="1600" dirty="0" smtClean="0"/>
              <a:t>		</a:t>
            </a:r>
            <a:r>
              <a:rPr lang="en-GB" sz="1600" dirty="0" err="1" smtClean="0"/>
              <a:t>Innocentia</a:t>
            </a:r>
            <a:endParaRPr lang="en-GB" sz="1600" dirty="0"/>
          </a:p>
          <a:p>
            <a:r>
              <a:rPr lang="en-GB" sz="1600" dirty="0"/>
              <a:t>____________________________________________</a:t>
            </a:r>
          </a:p>
          <a:p>
            <a:endParaRPr lang="en-GB" sz="1600" dirty="0"/>
          </a:p>
          <a:p>
            <a:endParaRPr lang="en-GB" sz="1600" dirty="0"/>
          </a:p>
          <a:p>
            <a:endParaRPr lang="en-GB" sz="1600" dirty="0"/>
          </a:p>
          <a:p>
            <a:r>
              <a:rPr lang="en-GB" sz="2000" dirty="0"/>
              <a:t>Needs a way to </a:t>
            </a:r>
            <a:r>
              <a:rPr lang="en-GB" sz="1600" dirty="0" smtClean="0"/>
              <a:t>_keep her card safe and easy to get them</a:t>
            </a:r>
            <a:endParaRPr lang="en-GB" sz="1600" dirty="0"/>
          </a:p>
          <a:p>
            <a:endParaRPr lang="en-GB" sz="1600" dirty="0" smtClean="0"/>
          </a:p>
          <a:p>
            <a:endParaRPr lang="en-GB" sz="1600" dirty="0"/>
          </a:p>
          <a:p>
            <a:endParaRPr lang="en-GB" sz="1600" dirty="0"/>
          </a:p>
          <a:p>
            <a:endParaRPr lang="en-GB" sz="1600" dirty="0"/>
          </a:p>
          <a:p>
            <a:r>
              <a:rPr lang="en-GB" sz="2000" dirty="0">
                <a:solidFill>
                  <a:srgbClr val="FF0000"/>
                </a:solidFill>
              </a:rPr>
              <a:t>Because</a:t>
            </a:r>
            <a:r>
              <a:rPr lang="en-GB" sz="2000" dirty="0"/>
              <a:t> …   or but …….  or surprisingly…….</a:t>
            </a:r>
          </a:p>
          <a:p>
            <a:endParaRPr lang="en-GB" sz="1600" dirty="0"/>
          </a:p>
          <a:p>
            <a:endParaRPr lang="en-GB" sz="1600" dirty="0"/>
          </a:p>
          <a:p>
            <a:r>
              <a:rPr lang="en-GB" sz="1600" dirty="0" smtClean="0"/>
              <a:t>_______she always misplace her cards and having the wallet will decrease misplacing bank cards and she </a:t>
            </a:r>
            <a:r>
              <a:rPr lang="en-GB" sz="1600" dirty="0"/>
              <a:t>will </a:t>
            </a:r>
            <a:r>
              <a:rPr lang="en-GB" sz="1600" dirty="0" smtClean="0"/>
              <a:t>quickly make </a:t>
            </a:r>
            <a:r>
              <a:rPr lang="en-GB" sz="1600" dirty="0"/>
              <a:t>transactions  </a:t>
            </a:r>
          </a:p>
          <a:p>
            <a:endParaRPr lang="en-GB" sz="1600" dirty="0"/>
          </a:p>
          <a:p>
            <a:r>
              <a:rPr lang="en-GB" sz="1600" dirty="0"/>
              <a:t>_____________________________________________</a:t>
            </a:r>
          </a:p>
          <a:p>
            <a:endParaRPr lang="en-GB" sz="1600" dirty="0"/>
          </a:p>
          <a:p>
            <a:endParaRPr lang="en-GB" sz="1600" dirty="0"/>
          </a:p>
          <a:p>
            <a:r>
              <a:rPr lang="en-GB" sz="1600" dirty="0"/>
              <a:t>_____________________________________________</a:t>
            </a:r>
          </a:p>
        </p:txBody>
      </p:sp>
      <p:sp>
        <p:nvSpPr>
          <p:cNvPr id="11" name="TextBox 10">
            <a:extLst>
              <a:ext uri="{FF2B5EF4-FFF2-40B4-BE49-F238E27FC236}">
                <a16:creationId xmlns:a16="http://schemas.microsoft.com/office/drawing/2014/main" id="{271BD168-DCCE-0B42-9777-19AC6AEDF0FF}"/>
              </a:ext>
            </a:extLst>
          </p:cNvPr>
          <p:cNvSpPr txBox="1"/>
          <p:nvPr/>
        </p:nvSpPr>
        <p:spPr>
          <a:xfrm>
            <a:off x="262708" y="3611521"/>
            <a:ext cx="5484088" cy="1323439"/>
          </a:xfrm>
          <a:prstGeom prst="rect">
            <a:avLst/>
          </a:prstGeom>
          <a:noFill/>
        </p:spPr>
        <p:txBody>
          <a:bodyPr wrap="square" rtlCol="0">
            <a:spAutoFit/>
          </a:bodyPr>
          <a:lstStyle/>
          <a:p>
            <a:r>
              <a:rPr lang="en-GB" sz="1600" dirty="0"/>
              <a:t>Insights: new learnings about your partners feelings and motivations. What’s something you see about your partners experience that he she does not see? Use what you heard them </a:t>
            </a:r>
            <a:r>
              <a:rPr lang="en-GB" sz="1600" dirty="0" smtClean="0"/>
              <a:t>say</a:t>
            </a:r>
          </a:p>
          <a:p>
            <a:endParaRPr lang="en-GB" sz="1600" dirty="0"/>
          </a:p>
        </p:txBody>
      </p:sp>
      <p:sp>
        <p:nvSpPr>
          <p:cNvPr id="12" name="TextBox 11">
            <a:extLst>
              <a:ext uri="{FF2B5EF4-FFF2-40B4-BE49-F238E27FC236}">
                <a16:creationId xmlns:a16="http://schemas.microsoft.com/office/drawing/2014/main" id="{9B5ACF86-F3CF-D440-BB97-D38BF3D863D7}"/>
              </a:ext>
            </a:extLst>
          </p:cNvPr>
          <p:cNvSpPr txBox="1"/>
          <p:nvPr/>
        </p:nvSpPr>
        <p:spPr>
          <a:xfrm>
            <a:off x="8194261" y="2198951"/>
            <a:ext cx="1638176" cy="338554"/>
          </a:xfrm>
          <a:prstGeom prst="rect">
            <a:avLst/>
          </a:prstGeom>
          <a:noFill/>
        </p:spPr>
        <p:txBody>
          <a:bodyPr wrap="square" rtlCol="0">
            <a:spAutoFit/>
          </a:bodyPr>
          <a:lstStyle/>
          <a:p>
            <a:r>
              <a:rPr lang="en-GB" sz="1600" dirty="0"/>
              <a:t>Partner’s Name</a:t>
            </a:r>
          </a:p>
        </p:txBody>
      </p:sp>
      <p:sp>
        <p:nvSpPr>
          <p:cNvPr id="13" name="TextBox 12">
            <a:extLst>
              <a:ext uri="{FF2B5EF4-FFF2-40B4-BE49-F238E27FC236}">
                <a16:creationId xmlns:a16="http://schemas.microsoft.com/office/drawing/2014/main" id="{C7CF3352-5A66-8841-9FA6-55828281513F}"/>
              </a:ext>
            </a:extLst>
          </p:cNvPr>
          <p:cNvSpPr txBox="1"/>
          <p:nvPr/>
        </p:nvSpPr>
        <p:spPr>
          <a:xfrm>
            <a:off x="8803861" y="3154116"/>
            <a:ext cx="1638176" cy="338554"/>
          </a:xfrm>
          <a:prstGeom prst="rect">
            <a:avLst/>
          </a:prstGeom>
          <a:noFill/>
        </p:spPr>
        <p:txBody>
          <a:bodyPr wrap="square" rtlCol="0">
            <a:spAutoFit/>
          </a:bodyPr>
          <a:lstStyle/>
          <a:p>
            <a:r>
              <a:rPr lang="en-GB" sz="1600" dirty="0"/>
              <a:t>User’s need</a:t>
            </a:r>
          </a:p>
        </p:txBody>
      </p:sp>
      <p:sp>
        <p:nvSpPr>
          <p:cNvPr id="14" name="TextBox 13">
            <a:extLst>
              <a:ext uri="{FF2B5EF4-FFF2-40B4-BE49-F238E27FC236}">
                <a16:creationId xmlns:a16="http://schemas.microsoft.com/office/drawing/2014/main" id="{AC6753AD-5200-5E45-8F56-767323E9BEB6}"/>
              </a:ext>
            </a:extLst>
          </p:cNvPr>
          <p:cNvSpPr txBox="1"/>
          <p:nvPr/>
        </p:nvSpPr>
        <p:spPr>
          <a:xfrm>
            <a:off x="8515537" y="6383655"/>
            <a:ext cx="1638176" cy="338554"/>
          </a:xfrm>
          <a:prstGeom prst="rect">
            <a:avLst/>
          </a:prstGeom>
          <a:noFill/>
        </p:spPr>
        <p:txBody>
          <a:bodyPr wrap="square" rtlCol="0">
            <a:spAutoFit/>
          </a:bodyPr>
          <a:lstStyle/>
          <a:p>
            <a:r>
              <a:rPr lang="en-GB" sz="1600" dirty="0"/>
              <a:t>Insight</a:t>
            </a:r>
          </a:p>
        </p:txBody>
      </p:sp>
      <p:sp>
        <p:nvSpPr>
          <p:cNvPr id="15" name="TextBox 14">
            <a:extLst>
              <a:ext uri="{FF2B5EF4-FFF2-40B4-BE49-F238E27FC236}">
                <a16:creationId xmlns:a16="http://schemas.microsoft.com/office/drawing/2014/main" id="{340BA6C1-3E7F-5A4F-BA9C-BCA2FD4EF3E5}"/>
              </a:ext>
            </a:extLst>
          </p:cNvPr>
          <p:cNvSpPr txBox="1"/>
          <p:nvPr/>
        </p:nvSpPr>
        <p:spPr>
          <a:xfrm>
            <a:off x="6789134" y="4843540"/>
            <a:ext cx="1405127" cy="338554"/>
          </a:xfrm>
          <a:prstGeom prst="rect">
            <a:avLst/>
          </a:prstGeom>
          <a:noFill/>
        </p:spPr>
        <p:txBody>
          <a:bodyPr wrap="square" rtlCol="0">
            <a:spAutoFit/>
          </a:bodyPr>
          <a:lstStyle/>
          <a:p>
            <a:r>
              <a:rPr lang="en-GB" sz="1600" dirty="0"/>
              <a:t>Circle one</a:t>
            </a:r>
          </a:p>
        </p:txBody>
      </p:sp>
      <p:sp>
        <p:nvSpPr>
          <p:cNvPr id="16" name="Rectangle 15"/>
          <p:cNvSpPr/>
          <p:nvPr/>
        </p:nvSpPr>
        <p:spPr>
          <a:xfrm>
            <a:off x="682388" y="2074460"/>
            <a:ext cx="4322675" cy="369332"/>
          </a:xfrm>
          <a:prstGeom prst="rect">
            <a:avLst/>
          </a:prstGeom>
        </p:spPr>
        <p:txBody>
          <a:bodyPr wrap="square">
            <a:spAutoFit/>
          </a:bodyPr>
          <a:lstStyle/>
          <a:p>
            <a:pPr marL="285750" indent="-285750">
              <a:buFont typeface="Arial" panose="020B0604020202020204" pitchFamily="34" charset="0"/>
              <a:buChar char="•"/>
            </a:pPr>
            <a:r>
              <a:rPr lang="en-ZA" dirty="0" smtClean="0">
                <a:solidFill>
                  <a:srgbClr val="202124"/>
                </a:solidFill>
                <a:latin typeface="arial" panose="020B0604020202020204" pitchFamily="34" charset="0"/>
              </a:rPr>
              <a:t>Feel safe and comfortable</a:t>
            </a:r>
            <a:endParaRPr lang="en-ZA" dirty="0"/>
          </a:p>
        </p:txBody>
      </p:sp>
      <p:sp>
        <p:nvSpPr>
          <p:cNvPr id="17" name="Rectangle 16"/>
          <p:cNvSpPr/>
          <p:nvPr/>
        </p:nvSpPr>
        <p:spPr>
          <a:xfrm>
            <a:off x="682389" y="2662156"/>
            <a:ext cx="4449170" cy="646331"/>
          </a:xfrm>
          <a:prstGeom prst="rect">
            <a:avLst/>
          </a:prstGeom>
        </p:spPr>
        <p:txBody>
          <a:bodyPr wrap="square">
            <a:spAutoFit/>
          </a:bodyPr>
          <a:lstStyle/>
          <a:p>
            <a:pPr marL="285750" indent="-285750">
              <a:buFont typeface="Arial" panose="020B0604020202020204" pitchFamily="34" charset="0"/>
              <a:buChar char="•"/>
            </a:pPr>
            <a:r>
              <a:rPr lang="en-ZA" dirty="0" smtClean="0">
                <a:solidFill>
                  <a:srgbClr val="202124"/>
                </a:solidFill>
                <a:latin typeface="arial" panose="020B0604020202020204" pitchFamily="34" charset="0"/>
              </a:rPr>
              <a:t>Be responsible for the money, cards, Licence and house keys</a:t>
            </a:r>
            <a:endParaRPr lang="en-ZA" dirty="0"/>
          </a:p>
        </p:txBody>
      </p:sp>
      <p:sp>
        <p:nvSpPr>
          <p:cNvPr id="18" name="Rectangle 17"/>
          <p:cNvSpPr/>
          <p:nvPr/>
        </p:nvSpPr>
        <p:spPr>
          <a:xfrm rot="10800000" flipV="1">
            <a:off x="559557" y="4524378"/>
            <a:ext cx="4438426" cy="1477328"/>
          </a:xfrm>
          <a:prstGeom prst="rect">
            <a:avLst/>
          </a:prstGeom>
        </p:spPr>
        <p:txBody>
          <a:bodyPr wrap="square">
            <a:spAutoFit/>
          </a:bodyPr>
          <a:lstStyle/>
          <a:p>
            <a:pPr marL="285750" indent="-285750">
              <a:buFont typeface="Arial" panose="020B0604020202020204" pitchFamily="34" charset="0"/>
              <a:buChar char="•"/>
            </a:pPr>
            <a:r>
              <a:rPr lang="en-ZA" dirty="0" smtClean="0">
                <a:solidFill>
                  <a:srgbClr val="202124"/>
                </a:solidFill>
                <a:latin typeface="arial" panose="020B0604020202020204" pitchFamily="34" charset="0"/>
              </a:rPr>
              <a:t>Feeling in charge to protect the cards from getting scratch, damaged and misplaced. The wallet is small to take it anywhere and can put inside the car or the hand bag.</a:t>
            </a:r>
            <a:endParaRPr lang="en-ZA" dirty="0"/>
          </a:p>
        </p:txBody>
      </p:sp>
    </p:spTree>
    <p:extLst>
      <p:ext uri="{BB962C8B-B14F-4D97-AF65-F5344CB8AC3E}">
        <p14:creationId xmlns:p14="http://schemas.microsoft.com/office/powerpoint/2010/main" val="3079977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040A8A-8286-D24D-A130-597B68F1B57D}"/>
              </a:ext>
            </a:extLst>
          </p:cNvPr>
          <p:cNvSpPr/>
          <p:nvPr/>
        </p:nvSpPr>
        <p:spPr>
          <a:xfrm>
            <a:off x="0" y="0"/>
            <a:ext cx="12192000" cy="72904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Title 6">
            <a:extLst>
              <a:ext uri="{FF2B5EF4-FFF2-40B4-BE49-F238E27FC236}">
                <a16:creationId xmlns:a16="http://schemas.microsoft.com/office/drawing/2014/main" id="{D9391B11-CA90-0C41-9A07-A3853573D10D}"/>
              </a:ext>
            </a:extLst>
          </p:cNvPr>
          <p:cNvSpPr>
            <a:spLocks noGrp="1"/>
          </p:cNvSpPr>
          <p:nvPr>
            <p:ph type="title"/>
          </p:nvPr>
        </p:nvSpPr>
        <p:spPr>
          <a:xfrm>
            <a:off x="0" y="0"/>
            <a:ext cx="12192000" cy="729049"/>
          </a:xfrm>
        </p:spPr>
        <p:txBody>
          <a:bodyPr/>
          <a:lstStyle/>
          <a:p>
            <a:r>
              <a:rPr lang="en-GB" dirty="0">
                <a:solidFill>
                  <a:schemeClr val="bg1"/>
                </a:solidFill>
              </a:rPr>
              <a:t> Ideate – Generate alternatives to test</a:t>
            </a:r>
          </a:p>
        </p:txBody>
      </p:sp>
      <p:sp>
        <p:nvSpPr>
          <p:cNvPr id="2" name="Rounded Rectangle 1">
            <a:extLst>
              <a:ext uri="{FF2B5EF4-FFF2-40B4-BE49-F238E27FC236}">
                <a16:creationId xmlns:a16="http://schemas.microsoft.com/office/drawing/2014/main" id="{C33FDD38-2A99-344F-AC2B-589E9E4E25ED}"/>
              </a:ext>
            </a:extLst>
          </p:cNvPr>
          <p:cNvSpPr/>
          <p:nvPr/>
        </p:nvSpPr>
        <p:spPr>
          <a:xfrm>
            <a:off x="345535" y="2039738"/>
            <a:ext cx="2216886" cy="2772606"/>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4ED6BC2-5002-3A4D-89EF-A82A0EB8A4F6}"/>
              </a:ext>
            </a:extLst>
          </p:cNvPr>
          <p:cNvSpPr txBox="1"/>
          <p:nvPr/>
        </p:nvSpPr>
        <p:spPr>
          <a:xfrm>
            <a:off x="111211" y="724241"/>
            <a:ext cx="10158157" cy="369332"/>
          </a:xfrm>
          <a:prstGeom prst="rect">
            <a:avLst/>
          </a:prstGeom>
          <a:noFill/>
        </p:spPr>
        <p:txBody>
          <a:bodyPr wrap="square" rtlCol="0">
            <a:spAutoFit/>
          </a:bodyPr>
          <a:lstStyle/>
          <a:p>
            <a:r>
              <a:rPr lang="en-GB" dirty="0"/>
              <a:t>Sketch at least 5 radical ways to meet your users needs - 10 min</a:t>
            </a:r>
          </a:p>
        </p:txBody>
      </p:sp>
      <p:sp>
        <p:nvSpPr>
          <p:cNvPr id="6" name="Rounded Rectangle 5">
            <a:extLst>
              <a:ext uri="{FF2B5EF4-FFF2-40B4-BE49-F238E27FC236}">
                <a16:creationId xmlns:a16="http://schemas.microsoft.com/office/drawing/2014/main" id="{3C446C39-203A-4746-8564-8619BD994B7C}"/>
              </a:ext>
            </a:extLst>
          </p:cNvPr>
          <p:cNvSpPr/>
          <p:nvPr/>
        </p:nvSpPr>
        <p:spPr>
          <a:xfrm>
            <a:off x="111211" y="1101122"/>
            <a:ext cx="11961340" cy="4015945"/>
          </a:xfrm>
          <a:prstGeom prst="roundRect">
            <a:avLst>
              <a:gd name="adj" fmla="val 9875"/>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CF90C1CE-4E0C-CA42-AB20-77C72C266439}"/>
              </a:ext>
            </a:extLst>
          </p:cNvPr>
          <p:cNvSpPr txBox="1"/>
          <p:nvPr/>
        </p:nvSpPr>
        <p:spPr>
          <a:xfrm>
            <a:off x="379752" y="1316281"/>
            <a:ext cx="11234494" cy="615553"/>
          </a:xfrm>
          <a:prstGeom prst="rect">
            <a:avLst/>
          </a:prstGeom>
          <a:noFill/>
        </p:spPr>
        <p:txBody>
          <a:bodyPr wrap="square" rtlCol="0">
            <a:spAutoFit/>
          </a:bodyPr>
          <a:lstStyle/>
          <a:p>
            <a:r>
              <a:rPr lang="en-GB" dirty="0" smtClean="0"/>
              <a:t>Kept on misplacing the bank cards and its costly to create another ones ____________________________</a:t>
            </a:r>
          </a:p>
          <a:p>
            <a:r>
              <a:rPr lang="en-GB" sz="1600" dirty="0" smtClean="0"/>
              <a:t>Write </a:t>
            </a:r>
            <a:r>
              <a:rPr lang="en-GB" sz="1600" dirty="0"/>
              <a:t>your problem statement above</a:t>
            </a:r>
          </a:p>
        </p:txBody>
      </p:sp>
      <p:sp>
        <p:nvSpPr>
          <p:cNvPr id="11" name="Rounded Rectangle 10">
            <a:extLst>
              <a:ext uri="{FF2B5EF4-FFF2-40B4-BE49-F238E27FC236}">
                <a16:creationId xmlns:a16="http://schemas.microsoft.com/office/drawing/2014/main" id="{3F7173E0-7B74-CC49-BB93-2ED4426A1DC8}"/>
              </a:ext>
            </a:extLst>
          </p:cNvPr>
          <p:cNvSpPr/>
          <p:nvPr/>
        </p:nvSpPr>
        <p:spPr>
          <a:xfrm>
            <a:off x="2660821" y="2055163"/>
            <a:ext cx="2216886" cy="2772606"/>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a:extLst>
              <a:ext uri="{FF2B5EF4-FFF2-40B4-BE49-F238E27FC236}">
                <a16:creationId xmlns:a16="http://schemas.microsoft.com/office/drawing/2014/main" id="{4477F7AF-6BCC-2F4D-BBEF-BCC2D8F987A1}"/>
              </a:ext>
            </a:extLst>
          </p:cNvPr>
          <p:cNvSpPr/>
          <p:nvPr/>
        </p:nvSpPr>
        <p:spPr>
          <a:xfrm>
            <a:off x="4976104" y="2055162"/>
            <a:ext cx="2216886" cy="2772606"/>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46BB1688-212F-0E4B-AE11-679141F280E8}"/>
              </a:ext>
            </a:extLst>
          </p:cNvPr>
          <p:cNvSpPr/>
          <p:nvPr/>
        </p:nvSpPr>
        <p:spPr>
          <a:xfrm>
            <a:off x="7291387" y="2055161"/>
            <a:ext cx="2216886" cy="2772606"/>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a:extLst>
              <a:ext uri="{FF2B5EF4-FFF2-40B4-BE49-F238E27FC236}">
                <a16:creationId xmlns:a16="http://schemas.microsoft.com/office/drawing/2014/main" id="{20C77CAF-FA8A-C746-A2D8-D5340FCF598D}"/>
              </a:ext>
            </a:extLst>
          </p:cNvPr>
          <p:cNvSpPr/>
          <p:nvPr/>
        </p:nvSpPr>
        <p:spPr>
          <a:xfrm>
            <a:off x="9606669" y="2039738"/>
            <a:ext cx="2239795" cy="2772606"/>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a:extLst>
              <a:ext uri="{FF2B5EF4-FFF2-40B4-BE49-F238E27FC236}">
                <a16:creationId xmlns:a16="http://schemas.microsoft.com/office/drawing/2014/main" id="{1FC6E5F0-D2E8-0543-AA21-608EC456026C}"/>
              </a:ext>
            </a:extLst>
          </p:cNvPr>
          <p:cNvSpPr/>
          <p:nvPr/>
        </p:nvSpPr>
        <p:spPr>
          <a:xfrm>
            <a:off x="111211" y="5680156"/>
            <a:ext cx="11961340" cy="1066633"/>
          </a:xfrm>
          <a:prstGeom prst="roundRect">
            <a:avLst>
              <a:gd name="adj" fmla="val 9875"/>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BD3CD624-E6A7-2741-8250-F342B2A546D1}"/>
              </a:ext>
            </a:extLst>
          </p:cNvPr>
          <p:cNvSpPr txBox="1"/>
          <p:nvPr/>
        </p:nvSpPr>
        <p:spPr>
          <a:xfrm>
            <a:off x="111210" y="5240394"/>
            <a:ext cx="10158157" cy="369332"/>
          </a:xfrm>
          <a:prstGeom prst="rect">
            <a:avLst/>
          </a:prstGeom>
          <a:noFill/>
        </p:spPr>
        <p:txBody>
          <a:bodyPr wrap="square" rtlCol="0">
            <a:spAutoFit/>
          </a:bodyPr>
          <a:lstStyle/>
          <a:p>
            <a:r>
              <a:rPr lang="en-GB" dirty="0"/>
              <a:t>Share your solution with your partner and capture feedback - 5 min each</a:t>
            </a:r>
          </a:p>
        </p:txBody>
      </p:sp>
      <p:sp>
        <p:nvSpPr>
          <p:cNvPr id="17" name="TextBox 16">
            <a:extLst>
              <a:ext uri="{FF2B5EF4-FFF2-40B4-BE49-F238E27FC236}">
                <a16:creationId xmlns:a16="http://schemas.microsoft.com/office/drawing/2014/main" id="{C528EEA9-1F44-7D4C-85B5-1E14273B630E}"/>
              </a:ext>
            </a:extLst>
          </p:cNvPr>
          <p:cNvSpPr txBox="1"/>
          <p:nvPr/>
        </p:nvSpPr>
        <p:spPr>
          <a:xfrm>
            <a:off x="119449" y="5717128"/>
            <a:ext cx="1163441" cy="33855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a:t>Notes:</a:t>
            </a:r>
          </a:p>
        </p:txBody>
      </p:sp>
      <p:pic>
        <p:nvPicPr>
          <p:cNvPr id="5" name="Picture 4"/>
          <p:cNvPicPr>
            <a:picLocks noChangeAspect="1"/>
          </p:cNvPicPr>
          <p:nvPr/>
        </p:nvPicPr>
        <p:blipFill>
          <a:blip r:embed="rId3"/>
          <a:stretch>
            <a:fillRect/>
          </a:stretch>
        </p:blipFill>
        <p:spPr>
          <a:xfrm>
            <a:off x="7485107" y="2146993"/>
            <a:ext cx="1828289" cy="2498968"/>
          </a:xfrm>
          <a:prstGeom prst="rect">
            <a:avLst/>
          </a:prstGeom>
        </p:spPr>
      </p:pic>
      <p:pic>
        <p:nvPicPr>
          <p:cNvPr id="9" name="Picture 8"/>
          <p:cNvPicPr>
            <a:picLocks noChangeAspect="1"/>
          </p:cNvPicPr>
          <p:nvPr/>
        </p:nvPicPr>
        <p:blipFill>
          <a:blip r:embed="rId4"/>
          <a:stretch>
            <a:fillRect/>
          </a:stretch>
        </p:blipFill>
        <p:spPr>
          <a:xfrm>
            <a:off x="5310187" y="2995612"/>
            <a:ext cx="1571625" cy="866775"/>
          </a:xfrm>
          <a:prstGeom prst="rect">
            <a:avLst/>
          </a:prstGeom>
        </p:spPr>
      </p:pic>
      <p:pic>
        <p:nvPicPr>
          <p:cNvPr id="18" name="Picture 17"/>
          <p:cNvPicPr>
            <a:picLocks noChangeAspect="1"/>
          </p:cNvPicPr>
          <p:nvPr/>
        </p:nvPicPr>
        <p:blipFill>
          <a:blip r:embed="rId5"/>
          <a:stretch>
            <a:fillRect/>
          </a:stretch>
        </p:blipFill>
        <p:spPr>
          <a:xfrm>
            <a:off x="2862629" y="2495376"/>
            <a:ext cx="1847850" cy="1676400"/>
          </a:xfrm>
          <a:prstGeom prst="rect">
            <a:avLst/>
          </a:prstGeom>
        </p:spPr>
      </p:pic>
      <p:pic>
        <p:nvPicPr>
          <p:cNvPr id="19" name="Picture 18"/>
          <p:cNvPicPr>
            <a:picLocks noChangeAspect="1"/>
          </p:cNvPicPr>
          <p:nvPr/>
        </p:nvPicPr>
        <p:blipFill>
          <a:blip r:embed="rId6"/>
          <a:stretch>
            <a:fillRect/>
          </a:stretch>
        </p:blipFill>
        <p:spPr>
          <a:xfrm>
            <a:off x="379751" y="2721281"/>
            <a:ext cx="2171700" cy="1638300"/>
          </a:xfrm>
          <a:prstGeom prst="rect">
            <a:avLst/>
          </a:prstGeom>
        </p:spPr>
      </p:pic>
      <p:sp>
        <p:nvSpPr>
          <p:cNvPr id="20" name="TextBox 19"/>
          <p:cNvSpPr txBox="1"/>
          <p:nvPr/>
        </p:nvSpPr>
        <p:spPr>
          <a:xfrm>
            <a:off x="1433015" y="6055681"/>
            <a:ext cx="7178722" cy="646331"/>
          </a:xfrm>
          <a:prstGeom prst="rect">
            <a:avLst/>
          </a:prstGeom>
          <a:noFill/>
        </p:spPr>
        <p:txBody>
          <a:bodyPr wrap="square" rtlCol="0">
            <a:spAutoFit/>
          </a:bodyPr>
          <a:lstStyle/>
          <a:p>
            <a:r>
              <a:rPr lang="en-ZA" dirty="0" smtClean="0"/>
              <a:t>The wallet will keep your card safe, you can able to put it in your hand bag or your car. The wallet is simple and has the bright colours</a:t>
            </a:r>
            <a:endParaRPr lang="en-ZA" dirty="0"/>
          </a:p>
        </p:txBody>
      </p:sp>
      <p:sp>
        <p:nvSpPr>
          <p:cNvPr id="21" name="TextBox 20"/>
          <p:cNvSpPr txBox="1"/>
          <p:nvPr/>
        </p:nvSpPr>
        <p:spPr>
          <a:xfrm>
            <a:off x="7427317" y="2852382"/>
            <a:ext cx="1771275" cy="646331"/>
          </a:xfrm>
          <a:prstGeom prst="rect">
            <a:avLst/>
          </a:prstGeom>
          <a:noFill/>
        </p:spPr>
        <p:txBody>
          <a:bodyPr wrap="square" rtlCol="0">
            <a:spAutoFit/>
          </a:bodyPr>
          <a:lstStyle/>
          <a:p>
            <a:r>
              <a:rPr lang="en-ZA" dirty="0" smtClean="0"/>
              <a:t>Put inside you car/hand bag</a:t>
            </a:r>
            <a:endParaRPr lang="en-ZA" dirty="0"/>
          </a:p>
        </p:txBody>
      </p:sp>
    </p:spTree>
    <p:extLst>
      <p:ext uri="{BB962C8B-B14F-4D97-AF65-F5344CB8AC3E}">
        <p14:creationId xmlns:p14="http://schemas.microsoft.com/office/powerpoint/2010/main" val="2844560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040A8A-8286-D24D-A130-597B68F1B57D}"/>
              </a:ext>
            </a:extLst>
          </p:cNvPr>
          <p:cNvSpPr/>
          <p:nvPr/>
        </p:nvSpPr>
        <p:spPr>
          <a:xfrm>
            <a:off x="0" y="0"/>
            <a:ext cx="12192000" cy="72904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Title 6">
            <a:extLst>
              <a:ext uri="{FF2B5EF4-FFF2-40B4-BE49-F238E27FC236}">
                <a16:creationId xmlns:a16="http://schemas.microsoft.com/office/drawing/2014/main" id="{D9391B11-CA90-0C41-9A07-A3853573D10D}"/>
              </a:ext>
            </a:extLst>
          </p:cNvPr>
          <p:cNvSpPr>
            <a:spLocks noGrp="1"/>
          </p:cNvSpPr>
          <p:nvPr>
            <p:ph type="title"/>
          </p:nvPr>
        </p:nvSpPr>
        <p:spPr>
          <a:xfrm>
            <a:off x="0" y="0"/>
            <a:ext cx="12192000" cy="729049"/>
          </a:xfrm>
        </p:spPr>
        <p:txBody>
          <a:bodyPr/>
          <a:lstStyle/>
          <a:p>
            <a:r>
              <a:rPr lang="en-GB" dirty="0">
                <a:solidFill>
                  <a:schemeClr val="bg1"/>
                </a:solidFill>
              </a:rPr>
              <a:t> Iterate on Feedback</a:t>
            </a:r>
          </a:p>
        </p:txBody>
      </p:sp>
      <p:sp>
        <p:nvSpPr>
          <p:cNvPr id="2" name="Rounded Rectangle 1">
            <a:extLst>
              <a:ext uri="{FF2B5EF4-FFF2-40B4-BE49-F238E27FC236}">
                <a16:creationId xmlns:a16="http://schemas.microsoft.com/office/drawing/2014/main" id="{C33FDD38-2A99-344F-AC2B-589E9E4E25ED}"/>
              </a:ext>
            </a:extLst>
          </p:cNvPr>
          <p:cNvSpPr/>
          <p:nvPr/>
        </p:nvSpPr>
        <p:spPr>
          <a:xfrm>
            <a:off x="262708" y="1235676"/>
            <a:ext cx="11666583" cy="5288692"/>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4ED6BC2-5002-3A4D-89EF-A82A0EB8A4F6}"/>
              </a:ext>
            </a:extLst>
          </p:cNvPr>
          <p:cNvSpPr txBox="1"/>
          <p:nvPr/>
        </p:nvSpPr>
        <p:spPr>
          <a:xfrm>
            <a:off x="262708" y="729049"/>
            <a:ext cx="10722890" cy="369332"/>
          </a:xfrm>
          <a:prstGeom prst="rect">
            <a:avLst/>
          </a:prstGeom>
          <a:noFill/>
        </p:spPr>
        <p:txBody>
          <a:bodyPr wrap="square" rtlCol="0">
            <a:spAutoFit/>
          </a:bodyPr>
          <a:lstStyle/>
          <a:p>
            <a:r>
              <a:rPr lang="en-GB" dirty="0"/>
              <a:t>Reflect and generate a new solution 5 min</a:t>
            </a:r>
          </a:p>
        </p:txBody>
      </p:sp>
      <p:sp>
        <p:nvSpPr>
          <p:cNvPr id="6" name="TextBox 5">
            <a:extLst>
              <a:ext uri="{FF2B5EF4-FFF2-40B4-BE49-F238E27FC236}">
                <a16:creationId xmlns:a16="http://schemas.microsoft.com/office/drawing/2014/main" id="{164F71F3-EC00-264F-8172-0346A328C990}"/>
              </a:ext>
            </a:extLst>
          </p:cNvPr>
          <p:cNvSpPr txBox="1"/>
          <p:nvPr/>
        </p:nvSpPr>
        <p:spPr>
          <a:xfrm>
            <a:off x="749644" y="1288821"/>
            <a:ext cx="4860324" cy="338554"/>
          </a:xfrm>
          <a:prstGeom prst="rect">
            <a:avLst/>
          </a:prstGeom>
          <a:noFill/>
        </p:spPr>
        <p:txBody>
          <a:bodyPr wrap="square" rtlCol="0">
            <a:spAutoFit/>
          </a:bodyPr>
          <a:lstStyle/>
          <a:p>
            <a:r>
              <a:rPr lang="en-GB" sz="1600" dirty="0"/>
              <a:t>Sketch your idea and note details if necessary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870" y="2134002"/>
            <a:ext cx="4496427" cy="3600953"/>
          </a:xfrm>
          <a:prstGeom prst="rect">
            <a:avLst/>
          </a:prstGeom>
        </p:spPr>
      </p:pic>
      <p:sp>
        <p:nvSpPr>
          <p:cNvPr id="5" name="TextBox 4"/>
          <p:cNvSpPr txBox="1"/>
          <p:nvPr/>
        </p:nvSpPr>
        <p:spPr>
          <a:xfrm>
            <a:off x="3370997" y="4067033"/>
            <a:ext cx="1711300" cy="1754326"/>
          </a:xfrm>
          <a:prstGeom prst="rect">
            <a:avLst/>
          </a:prstGeom>
          <a:noFill/>
        </p:spPr>
        <p:txBody>
          <a:bodyPr wrap="square" rtlCol="0">
            <a:spAutoFit/>
          </a:bodyPr>
          <a:lstStyle/>
          <a:p>
            <a:r>
              <a:rPr lang="en-ZA" dirty="0" smtClean="0"/>
              <a:t>Inside pocket are clear and have a great space to insect cards, money and other stuff.</a:t>
            </a:r>
            <a:endParaRPr lang="en-ZA" dirty="0"/>
          </a:p>
        </p:txBody>
      </p:sp>
      <p:pic>
        <p:nvPicPr>
          <p:cNvPr id="9" name="Picture 8"/>
          <p:cNvPicPr>
            <a:picLocks noChangeAspect="1"/>
          </p:cNvPicPr>
          <p:nvPr/>
        </p:nvPicPr>
        <p:blipFill rotWithShape="1">
          <a:blip r:embed="rId4"/>
          <a:srcRect l="-1" t="36528" r="1968"/>
          <a:stretch/>
        </p:blipFill>
        <p:spPr>
          <a:xfrm>
            <a:off x="5213445" y="2540057"/>
            <a:ext cx="3277299" cy="2900335"/>
          </a:xfrm>
          <a:prstGeom prst="rect">
            <a:avLst/>
          </a:prstGeom>
        </p:spPr>
      </p:pic>
      <p:sp>
        <p:nvSpPr>
          <p:cNvPr id="10" name="TextBox 9"/>
          <p:cNvSpPr txBox="1"/>
          <p:nvPr/>
        </p:nvSpPr>
        <p:spPr>
          <a:xfrm>
            <a:off x="5405459" y="2402763"/>
            <a:ext cx="3085285" cy="923330"/>
          </a:xfrm>
          <a:prstGeom prst="rect">
            <a:avLst/>
          </a:prstGeom>
          <a:noFill/>
        </p:spPr>
        <p:txBody>
          <a:bodyPr wrap="square" rtlCol="0">
            <a:spAutoFit/>
          </a:bodyPr>
          <a:lstStyle/>
          <a:p>
            <a:r>
              <a:rPr lang="en-ZA" dirty="0" smtClean="0"/>
              <a:t>Hand bag that can be used to insect the wallet, it has bright colour and its beautiful.</a:t>
            </a:r>
            <a:endParaRPr lang="en-ZA" dirty="0"/>
          </a:p>
        </p:txBody>
      </p:sp>
      <p:pic>
        <p:nvPicPr>
          <p:cNvPr id="11" name="Picture 10"/>
          <p:cNvPicPr>
            <a:picLocks noChangeAspect="1"/>
          </p:cNvPicPr>
          <p:nvPr/>
        </p:nvPicPr>
        <p:blipFill rotWithShape="1">
          <a:blip r:embed="rId4"/>
          <a:srcRect r="5532" b="53935"/>
          <a:stretch/>
        </p:blipFill>
        <p:spPr>
          <a:xfrm>
            <a:off x="8674356" y="3880022"/>
            <a:ext cx="3071323" cy="2114299"/>
          </a:xfrm>
          <a:prstGeom prst="rect">
            <a:avLst/>
          </a:prstGeom>
        </p:spPr>
      </p:pic>
      <p:sp>
        <p:nvSpPr>
          <p:cNvPr id="12" name="TextBox 11"/>
          <p:cNvSpPr txBox="1"/>
          <p:nvPr/>
        </p:nvSpPr>
        <p:spPr>
          <a:xfrm>
            <a:off x="8925636" y="2540057"/>
            <a:ext cx="2702257" cy="1200329"/>
          </a:xfrm>
          <a:prstGeom prst="rect">
            <a:avLst/>
          </a:prstGeom>
          <a:noFill/>
        </p:spPr>
        <p:txBody>
          <a:bodyPr wrap="square" rtlCol="0">
            <a:spAutoFit/>
          </a:bodyPr>
          <a:lstStyle/>
          <a:p>
            <a:r>
              <a:rPr lang="en-ZA" dirty="0" smtClean="0"/>
              <a:t>A Vehicle that will also assist on keeping the wallet safe by putting the wallet inside the car.</a:t>
            </a:r>
            <a:endParaRPr lang="en-ZA" dirty="0"/>
          </a:p>
        </p:txBody>
      </p:sp>
    </p:spTree>
    <p:extLst>
      <p:ext uri="{BB962C8B-B14F-4D97-AF65-F5344CB8AC3E}">
        <p14:creationId xmlns:p14="http://schemas.microsoft.com/office/powerpoint/2010/main" val="2194600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040A8A-8286-D24D-A130-597B68F1B57D}"/>
              </a:ext>
            </a:extLst>
          </p:cNvPr>
          <p:cNvSpPr/>
          <p:nvPr/>
        </p:nvSpPr>
        <p:spPr>
          <a:xfrm>
            <a:off x="0" y="0"/>
            <a:ext cx="12192000" cy="72904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Title 6">
            <a:extLst>
              <a:ext uri="{FF2B5EF4-FFF2-40B4-BE49-F238E27FC236}">
                <a16:creationId xmlns:a16="http://schemas.microsoft.com/office/drawing/2014/main" id="{D9391B11-CA90-0C41-9A07-A3853573D10D}"/>
              </a:ext>
            </a:extLst>
          </p:cNvPr>
          <p:cNvSpPr>
            <a:spLocks noGrp="1"/>
          </p:cNvSpPr>
          <p:nvPr>
            <p:ph type="title"/>
          </p:nvPr>
        </p:nvSpPr>
        <p:spPr>
          <a:xfrm>
            <a:off x="0" y="0"/>
            <a:ext cx="12192000" cy="729049"/>
          </a:xfrm>
        </p:spPr>
        <p:txBody>
          <a:bodyPr/>
          <a:lstStyle/>
          <a:p>
            <a:r>
              <a:rPr lang="en-GB" dirty="0">
                <a:solidFill>
                  <a:schemeClr val="bg1"/>
                </a:solidFill>
              </a:rPr>
              <a:t>Build and Test</a:t>
            </a:r>
          </a:p>
        </p:txBody>
      </p:sp>
      <p:sp>
        <p:nvSpPr>
          <p:cNvPr id="2" name="Rounded Rectangle 1">
            <a:extLst>
              <a:ext uri="{FF2B5EF4-FFF2-40B4-BE49-F238E27FC236}">
                <a16:creationId xmlns:a16="http://schemas.microsoft.com/office/drawing/2014/main" id="{C33FDD38-2A99-344F-AC2B-589E9E4E25ED}"/>
              </a:ext>
            </a:extLst>
          </p:cNvPr>
          <p:cNvSpPr/>
          <p:nvPr/>
        </p:nvSpPr>
        <p:spPr>
          <a:xfrm>
            <a:off x="230196" y="1094797"/>
            <a:ext cx="5865804" cy="5659395"/>
          </a:xfrm>
          <a:prstGeom prst="roundRect">
            <a:avLst>
              <a:gd name="adj" fmla="val 8503"/>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4ED6BC2-5002-3A4D-89EF-A82A0EB8A4F6}"/>
              </a:ext>
            </a:extLst>
          </p:cNvPr>
          <p:cNvSpPr txBox="1"/>
          <p:nvPr/>
        </p:nvSpPr>
        <p:spPr>
          <a:xfrm>
            <a:off x="518752" y="695801"/>
            <a:ext cx="5288692" cy="369332"/>
          </a:xfrm>
          <a:prstGeom prst="rect">
            <a:avLst/>
          </a:prstGeom>
          <a:noFill/>
        </p:spPr>
        <p:txBody>
          <a:bodyPr wrap="square" rtlCol="0">
            <a:spAutoFit/>
          </a:bodyPr>
          <a:lstStyle/>
          <a:p>
            <a:r>
              <a:rPr lang="en-GB" dirty="0"/>
              <a:t>Build your solution</a:t>
            </a:r>
          </a:p>
        </p:txBody>
      </p:sp>
      <p:sp>
        <p:nvSpPr>
          <p:cNvPr id="6" name="Rounded Rectangle 5">
            <a:extLst>
              <a:ext uri="{FF2B5EF4-FFF2-40B4-BE49-F238E27FC236}">
                <a16:creationId xmlns:a16="http://schemas.microsoft.com/office/drawing/2014/main" id="{3C446C39-203A-4746-8564-8619BD994B7C}"/>
              </a:ext>
            </a:extLst>
          </p:cNvPr>
          <p:cNvSpPr/>
          <p:nvPr/>
        </p:nvSpPr>
        <p:spPr>
          <a:xfrm>
            <a:off x="6347719" y="1099748"/>
            <a:ext cx="5724832" cy="5659395"/>
          </a:xfrm>
          <a:prstGeom prst="roundRect">
            <a:avLst>
              <a:gd name="adj" fmla="val 9875"/>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46BB1688-212F-0E4B-AE11-679141F280E8}"/>
              </a:ext>
            </a:extLst>
          </p:cNvPr>
          <p:cNvSpPr/>
          <p:nvPr/>
        </p:nvSpPr>
        <p:spPr>
          <a:xfrm>
            <a:off x="6511850" y="1242533"/>
            <a:ext cx="2625105" cy="2631308"/>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2F0250BC-0538-EA41-9D3B-384264757420}"/>
              </a:ext>
            </a:extLst>
          </p:cNvPr>
          <p:cNvSpPr txBox="1"/>
          <p:nvPr/>
        </p:nvSpPr>
        <p:spPr>
          <a:xfrm>
            <a:off x="7024816" y="725208"/>
            <a:ext cx="5288692" cy="369332"/>
          </a:xfrm>
          <a:prstGeom prst="rect">
            <a:avLst/>
          </a:prstGeom>
          <a:noFill/>
        </p:spPr>
        <p:txBody>
          <a:bodyPr wrap="square" rtlCol="0">
            <a:spAutoFit/>
          </a:bodyPr>
          <a:lstStyle/>
          <a:p>
            <a:r>
              <a:rPr lang="en-GB" dirty="0"/>
              <a:t>Share your solution and get feedback – 5min each</a:t>
            </a:r>
          </a:p>
        </p:txBody>
      </p:sp>
      <p:sp>
        <p:nvSpPr>
          <p:cNvPr id="5" name="Rectangle 4">
            <a:extLst>
              <a:ext uri="{FF2B5EF4-FFF2-40B4-BE49-F238E27FC236}">
                <a16:creationId xmlns:a16="http://schemas.microsoft.com/office/drawing/2014/main" id="{1CF3F6E9-3904-8B45-9203-DAD5828E656F}"/>
              </a:ext>
            </a:extLst>
          </p:cNvPr>
          <p:cNvSpPr/>
          <p:nvPr/>
        </p:nvSpPr>
        <p:spPr>
          <a:xfrm>
            <a:off x="481915" y="1427747"/>
            <a:ext cx="5226907" cy="923330"/>
          </a:xfrm>
          <a:prstGeom prst="rect">
            <a:avLst/>
          </a:prstGeom>
        </p:spPr>
        <p:txBody>
          <a:bodyPr wrap="square">
            <a:spAutoFit/>
          </a:bodyPr>
          <a:lstStyle/>
          <a:p>
            <a:r>
              <a:rPr lang="en-GB" dirty="0"/>
              <a:t>Make something your partner can interact with use anything you want paper cardboard etc.  Place photo’s here (10min)</a:t>
            </a:r>
          </a:p>
        </p:txBody>
      </p:sp>
      <p:sp>
        <p:nvSpPr>
          <p:cNvPr id="19" name="Rounded Rectangle 18">
            <a:extLst>
              <a:ext uri="{FF2B5EF4-FFF2-40B4-BE49-F238E27FC236}">
                <a16:creationId xmlns:a16="http://schemas.microsoft.com/office/drawing/2014/main" id="{A5A674F1-B913-3544-87E1-44B51ADF4EF8}"/>
              </a:ext>
            </a:extLst>
          </p:cNvPr>
          <p:cNvSpPr/>
          <p:nvPr/>
        </p:nvSpPr>
        <p:spPr>
          <a:xfrm>
            <a:off x="9301085" y="1223801"/>
            <a:ext cx="2625105" cy="2631308"/>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a:extLst>
              <a:ext uri="{FF2B5EF4-FFF2-40B4-BE49-F238E27FC236}">
                <a16:creationId xmlns:a16="http://schemas.microsoft.com/office/drawing/2014/main" id="{15A80DD4-BE3C-2142-8702-1B1315916835}"/>
              </a:ext>
            </a:extLst>
          </p:cNvPr>
          <p:cNvSpPr/>
          <p:nvPr/>
        </p:nvSpPr>
        <p:spPr>
          <a:xfrm>
            <a:off x="6511850" y="3998574"/>
            <a:ext cx="2625105" cy="2631308"/>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a:extLst>
              <a:ext uri="{FF2B5EF4-FFF2-40B4-BE49-F238E27FC236}">
                <a16:creationId xmlns:a16="http://schemas.microsoft.com/office/drawing/2014/main" id="{A00EC8C3-1737-7143-AB5C-69C541161DB0}"/>
              </a:ext>
            </a:extLst>
          </p:cNvPr>
          <p:cNvSpPr/>
          <p:nvPr/>
        </p:nvSpPr>
        <p:spPr>
          <a:xfrm>
            <a:off x="9301085" y="3979842"/>
            <a:ext cx="2625105" cy="2631308"/>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5E170B8B-B224-9647-BBF9-A96317D00120}"/>
              </a:ext>
            </a:extLst>
          </p:cNvPr>
          <p:cNvSpPr txBox="1"/>
          <p:nvPr/>
        </p:nvSpPr>
        <p:spPr>
          <a:xfrm>
            <a:off x="6717957" y="1296219"/>
            <a:ext cx="3089189" cy="338554"/>
          </a:xfrm>
          <a:prstGeom prst="rect">
            <a:avLst/>
          </a:prstGeom>
          <a:noFill/>
        </p:spPr>
        <p:txBody>
          <a:bodyPr wrap="square" rtlCol="0">
            <a:spAutoFit/>
          </a:bodyPr>
          <a:lstStyle/>
          <a:p>
            <a:r>
              <a:rPr lang="en-GB" sz="1600" dirty="0"/>
              <a:t>What worked</a:t>
            </a:r>
          </a:p>
        </p:txBody>
      </p:sp>
      <p:sp>
        <p:nvSpPr>
          <p:cNvPr id="23" name="TextBox 22">
            <a:extLst>
              <a:ext uri="{FF2B5EF4-FFF2-40B4-BE49-F238E27FC236}">
                <a16:creationId xmlns:a16="http://schemas.microsoft.com/office/drawing/2014/main" id="{732092CB-3F0D-0A4A-8BB0-656FB5C1215D}"/>
              </a:ext>
            </a:extLst>
          </p:cNvPr>
          <p:cNvSpPr txBox="1"/>
          <p:nvPr/>
        </p:nvSpPr>
        <p:spPr>
          <a:xfrm>
            <a:off x="9465276" y="1296219"/>
            <a:ext cx="3089189" cy="338554"/>
          </a:xfrm>
          <a:prstGeom prst="rect">
            <a:avLst/>
          </a:prstGeom>
          <a:noFill/>
        </p:spPr>
        <p:txBody>
          <a:bodyPr wrap="square" rtlCol="0">
            <a:spAutoFit/>
          </a:bodyPr>
          <a:lstStyle/>
          <a:p>
            <a:r>
              <a:rPr lang="en-GB" sz="1600" dirty="0"/>
              <a:t>What can be improved</a:t>
            </a:r>
          </a:p>
        </p:txBody>
      </p:sp>
      <p:sp>
        <p:nvSpPr>
          <p:cNvPr id="24" name="TextBox 23">
            <a:extLst>
              <a:ext uri="{FF2B5EF4-FFF2-40B4-BE49-F238E27FC236}">
                <a16:creationId xmlns:a16="http://schemas.microsoft.com/office/drawing/2014/main" id="{9CFF74D3-04EF-9E41-AFA7-E8D3FBBA2114}"/>
              </a:ext>
            </a:extLst>
          </p:cNvPr>
          <p:cNvSpPr txBox="1"/>
          <p:nvPr/>
        </p:nvSpPr>
        <p:spPr>
          <a:xfrm>
            <a:off x="6717956" y="4075263"/>
            <a:ext cx="3089189" cy="338554"/>
          </a:xfrm>
          <a:prstGeom prst="rect">
            <a:avLst/>
          </a:prstGeom>
          <a:noFill/>
        </p:spPr>
        <p:txBody>
          <a:bodyPr wrap="square" rtlCol="0">
            <a:spAutoFit/>
          </a:bodyPr>
          <a:lstStyle/>
          <a:p>
            <a:r>
              <a:rPr lang="en-GB" sz="1600" dirty="0"/>
              <a:t>Questions</a:t>
            </a:r>
          </a:p>
        </p:txBody>
      </p:sp>
      <p:sp>
        <p:nvSpPr>
          <p:cNvPr id="25" name="TextBox 24">
            <a:extLst>
              <a:ext uri="{FF2B5EF4-FFF2-40B4-BE49-F238E27FC236}">
                <a16:creationId xmlns:a16="http://schemas.microsoft.com/office/drawing/2014/main" id="{2B99054A-CC5B-D841-A8CA-4942F7AD3E10}"/>
              </a:ext>
            </a:extLst>
          </p:cNvPr>
          <p:cNvSpPr txBox="1"/>
          <p:nvPr/>
        </p:nvSpPr>
        <p:spPr>
          <a:xfrm>
            <a:off x="9465276" y="4075263"/>
            <a:ext cx="3089189" cy="338554"/>
          </a:xfrm>
          <a:prstGeom prst="rect">
            <a:avLst/>
          </a:prstGeom>
          <a:noFill/>
        </p:spPr>
        <p:txBody>
          <a:bodyPr wrap="square" rtlCol="0">
            <a:spAutoFit/>
          </a:bodyPr>
          <a:lstStyle/>
          <a:p>
            <a:r>
              <a:rPr lang="en-GB" sz="1600" dirty="0"/>
              <a:t>Ideas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69" y="3120254"/>
            <a:ext cx="2757918" cy="2745875"/>
          </a:xfrm>
          <a:prstGeom prst="rect">
            <a:avLst/>
          </a:prstGeom>
        </p:spPr>
      </p:pic>
      <p:sp>
        <p:nvSpPr>
          <p:cNvPr id="9" name="Rectangle 8"/>
          <p:cNvSpPr/>
          <p:nvPr/>
        </p:nvSpPr>
        <p:spPr>
          <a:xfrm>
            <a:off x="6692851" y="1877930"/>
            <a:ext cx="1495805" cy="646331"/>
          </a:xfrm>
          <a:prstGeom prst="rect">
            <a:avLst/>
          </a:prstGeom>
        </p:spPr>
        <p:txBody>
          <a:bodyPr wrap="square">
            <a:spAutoFit/>
          </a:bodyPr>
          <a:lstStyle/>
          <a:p>
            <a:r>
              <a:rPr lang="en-ZA" dirty="0" smtClean="0">
                <a:solidFill>
                  <a:srgbClr val="444444"/>
                </a:solidFill>
                <a:latin typeface="Open Sans"/>
              </a:rPr>
              <a:t>Synthetic materials</a:t>
            </a:r>
            <a:endParaRPr lang="en-ZA" dirty="0"/>
          </a:p>
        </p:txBody>
      </p:sp>
      <p:sp>
        <p:nvSpPr>
          <p:cNvPr id="10" name="TextBox 9"/>
          <p:cNvSpPr txBox="1"/>
          <p:nvPr/>
        </p:nvSpPr>
        <p:spPr>
          <a:xfrm>
            <a:off x="9621672" y="1877930"/>
            <a:ext cx="1897038" cy="646331"/>
          </a:xfrm>
          <a:prstGeom prst="rect">
            <a:avLst/>
          </a:prstGeom>
          <a:noFill/>
        </p:spPr>
        <p:txBody>
          <a:bodyPr wrap="square" rtlCol="0">
            <a:spAutoFit/>
          </a:bodyPr>
          <a:lstStyle/>
          <a:p>
            <a:r>
              <a:rPr lang="en-ZA" dirty="0" smtClean="0"/>
              <a:t>Getting more quality materials </a:t>
            </a:r>
            <a:endParaRPr lang="en-ZA" dirty="0"/>
          </a:p>
        </p:txBody>
      </p:sp>
      <p:sp>
        <p:nvSpPr>
          <p:cNvPr id="11" name="TextBox 10"/>
          <p:cNvSpPr txBox="1"/>
          <p:nvPr/>
        </p:nvSpPr>
        <p:spPr>
          <a:xfrm>
            <a:off x="6717957" y="4831307"/>
            <a:ext cx="2071201" cy="923330"/>
          </a:xfrm>
          <a:prstGeom prst="rect">
            <a:avLst/>
          </a:prstGeom>
          <a:noFill/>
        </p:spPr>
        <p:txBody>
          <a:bodyPr wrap="square" rtlCol="0">
            <a:spAutoFit/>
          </a:bodyPr>
          <a:lstStyle/>
          <a:p>
            <a:r>
              <a:rPr lang="en-ZA" dirty="0" smtClean="0"/>
              <a:t>Will the wallet have space for all the cards and money? </a:t>
            </a:r>
            <a:endParaRPr lang="en-ZA" dirty="0"/>
          </a:p>
        </p:txBody>
      </p:sp>
      <p:sp>
        <p:nvSpPr>
          <p:cNvPr id="12" name="TextBox 11"/>
          <p:cNvSpPr txBox="1"/>
          <p:nvPr/>
        </p:nvSpPr>
        <p:spPr>
          <a:xfrm>
            <a:off x="9465276" y="4585648"/>
            <a:ext cx="2460914" cy="2031325"/>
          </a:xfrm>
          <a:prstGeom prst="rect">
            <a:avLst/>
          </a:prstGeom>
          <a:noFill/>
        </p:spPr>
        <p:txBody>
          <a:bodyPr wrap="square" rtlCol="0">
            <a:spAutoFit/>
          </a:bodyPr>
          <a:lstStyle/>
          <a:p>
            <a:r>
              <a:rPr lang="en-ZA" dirty="0" smtClean="0"/>
              <a:t>Creating different types of wallet with different shapes and decided to uses other materials like Cotton, Leather, Coin wallets, Long wallets etc….</a:t>
            </a:r>
            <a:endParaRPr lang="en-ZA" dirty="0"/>
          </a:p>
        </p:txBody>
      </p:sp>
    </p:spTree>
    <p:extLst>
      <p:ext uri="{BB962C8B-B14F-4D97-AF65-F5344CB8AC3E}">
        <p14:creationId xmlns:p14="http://schemas.microsoft.com/office/powerpoint/2010/main" val="1563693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040A8A-8286-D24D-A130-597B68F1B57D}"/>
              </a:ext>
            </a:extLst>
          </p:cNvPr>
          <p:cNvSpPr/>
          <p:nvPr/>
        </p:nvSpPr>
        <p:spPr>
          <a:xfrm>
            <a:off x="0" y="0"/>
            <a:ext cx="12192000" cy="72904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Title 6">
            <a:extLst>
              <a:ext uri="{FF2B5EF4-FFF2-40B4-BE49-F238E27FC236}">
                <a16:creationId xmlns:a16="http://schemas.microsoft.com/office/drawing/2014/main" id="{D9391B11-CA90-0C41-9A07-A3853573D10D}"/>
              </a:ext>
            </a:extLst>
          </p:cNvPr>
          <p:cNvSpPr>
            <a:spLocks noGrp="1"/>
          </p:cNvSpPr>
          <p:nvPr>
            <p:ph type="title"/>
          </p:nvPr>
        </p:nvSpPr>
        <p:spPr>
          <a:xfrm>
            <a:off x="0" y="0"/>
            <a:ext cx="12192000" cy="729049"/>
          </a:xfrm>
        </p:spPr>
        <p:txBody>
          <a:bodyPr/>
          <a:lstStyle/>
          <a:p>
            <a:r>
              <a:rPr lang="en-GB" dirty="0">
                <a:solidFill>
                  <a:schemeClr val="bg1"/>
                </a:solidFill>
              </a:rPr>
              <a:t>Your experience</a:t>
            </a:r>
          </a:p>
        </p:txBody>
      </p:sp>
      <p:graphicFrame>
        <p:nvGraphicFramePr>
          <p:cNvPr id="9" name="TextBox 2">
            <a:extLst>
              <a:ext uri="{FF2B5EF4-FFF2-40B4-BE49-F238E27FC236}">
                <a16:creationId xmlns:a16="http://schemas.microsoft.com/office/drawing/2014/main" id="{B464D5E0-BD71-4A46-9B83-A3486D39F367}"/>
              </a:ext>
            </a:extLst>
          </p:cNvPr>
          <p:cNvGraphicFramePr/>
          <p:nvPr/>
        </p:nvGraphicFramePr>
        <p:xfrm>
          <a:off x="691978" y="1477248"/>
          <a:ext cx="10676238" cy="390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8356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TotalTime>
  <Words>535</Words>
  <Application>Microsoft Office PowerPoint</Application>
  <PresentationFormat>Widescreen</PresentationFormat>
  <Paragraphs>86</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vt:lpstr>
      <vt:lpstr>Calibri</vt:lpstr>
      <vt:lpstr>Calibri Light</vt:lpstr>
      <vt:lpstr>Open Sans</vt:lpstr>
      <vt:lpstr>PT Sans</vt:lpstr>
      <vt:lpstr>Office Theme</vt:lpstr>
      <vt:lpstr>PowerPoint Presentation</vt:lpstr>
      <vt:lpstr> Design your Ideal Wallet</vt:lpstr>
      <vt:lpstr> Empathy – Identify a partner and Engage</vt:lpstr>
      <vt:lpstr>Define and understand the problem and gain insights</vt:lpstr>
      <vt:lpstr> Ideate – Generate alternatives to test</vt:lpstr>
      <vt:lpstr> Iterate on Feedback</vt:lpstr>
      <vt:lpstr>Build and Test</vt:lpstr>
      <vt:lpstr>Your experience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Willem Boshoff</dc:creator>
  <cp:lastModifiedBy>Virginia</cp:lastModifiedBy>
  <cp:revision>24</cp:revision>
  <dcterms:created xsi:type="dcterms:W3CDTF">2021-04-25T10:17:49Z</dcterms:created>
  <dcterms:modified xsi:type="dcterms:W3CDTF">2021-08-19T09:13:45Z</dcterms:modified>
</cp:coreProperties>
</file>