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923BD6-FDBD-441B-93BD-8F8E79598789}" type="datetimeFigureOut">
              <a:rPr lang="en-ZA" smtClean="0"/>
              <a:t>2021/08/29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6D36AAE-663B-4E6D-8CAE-6126A6469B3F}" type="slidenum">
              <a:rPr lang="en-ZA" smtClean="0"/>
              <a:t>‹#›</a:t>
            </a:fld>
            <a:endParaRPr lang="en-ZA" dirty="0"/>
          </a:p>
        </p:txBody>
      </p:sp>
    </p:spTree>
    <p:extLst>
      <p:ext uri="{BB962C8B-B14F-4D97-AF65-F5344CB8AC3E}">
        <p14:creationId xmlns:p14="http://schemas.microsoft.com/office/powerpoint/2010/main" val="8963885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923BD6-FDBD-441B-93BD-8F8E79598789}" type="datetimeFigureOut">
              <a:rPr lang="en-ZA" smtClean="0"/>
              <a:t>2021/08/29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6D36AAE-663B-4E6D-8CAE-6126A6469B3F}" type="slidenum">
              <a:rPr lang="en-ZA" smtClean="0"/>
              <a:t>‹#›</a:t>
            </a:fld>
            <a:endParaRPr lang="en-ZA" dirty="0"/>
          </a:p>
        </p:txBody>
      </p:sp>
    </p:spTree>
    <p:extLst>
      <p:ext uri="{BB962C8B-B14F-4D97-AF65-F5344CB8AC3E}">
        <p14:creationId xmlns:p14="http://schemas.microsoft.com/office/powerpoint/2010/main" val="153609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923BD6-FDBD-441B-93BD-8F8E79598789}" type="datetimeFigureOut">
              <a:rPr lang="en-ZA" smtClean="0"/>
              <a:t>2021/08/29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6D36AAE-663B-4E6D-8CAE-6126A6469B3F}" type="slidenum">
              <a:rPr lang="en-ZA" smtClean="0"/>
              <a:t>‹#›</a:t>
            </a:fld>
            <a:endParaRPr lang="en-ZA"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50567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923BD6-FDBD-441B-93BD-8F8E79598789}" type="datetimeFigureOut">
              <a:rPr lang="en-ZA" smtClean="0"/>
              <a:t>2021/08/29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6D36AAE-663B-4E6D-8CAE-6126A6469B3F}" type="slidenum">
              <a:rPr lang="en-ZA" smtClean="0"/>
              <a:t>‹#›</a:t>
            </a:fld>
            <a:endParaRPr lang="en-ZA" dirty="0"/>
          </a:p>
        </p:txBody>
      </p:sp>
    </p:spTree>
    <p:extLst>
      <p:ext uri="{BB962C8B-B14F-4D97-AF65-F5344CB8AC3E}">
        <p14:creationId xmlns:p14="http://schemas.microsoft.com/office/powerpoint/2010/main" val="3100846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923BD6-FDBD-441B-93BD-8F8E79598789}" type="datetimeFigureOut">
              <a:rPr lang="en-ZA" smtClean="0"/>
              <a:t>2021/08/29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6D36AAE-663B-4E6D-8CAE-6126A6469B3F}" type="slidenum">
              <a:rPr lang="en-ZA" smtClean="0"/>
              <a:t>‹#›</a:t>
            </a:fld>
            <a:endParaRPr lang="en-ZA"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4614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923BD6-FDBD-441B-93BD-8F8E79598789}" type="datetimeFigureOut">
              <a:rPr lang="en-ZA" smtClean="0"/>
              <a:t>2021/08/29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6D36AAE-663B-4E6D-8CAE-6126A6469B3F}" type="slidenum">
              <a:rPr lang="en-ZA" smtClean="0"/>
              <a:t>‹#›</a:t>
            </a:fld>
            <a:endParaRPr lang="en-ZA" dirty="0"/>
          </a:p>
        </p:txBody>
      </p:sp>
    </p:spTree>
    <p:extLst>
      <p:ext uri="{BB962C8B-B14F-4D97-AF65-F5344CB8AC3E}">
        <p14:creationId xmlns:p14="http://schemas.microsoft.com/office/powerpoint/2010/main" val="2162734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923BD6-FDBD-441B-93BD-8F8E79598789}" type="datetimeFigureOut">
              <a:rPr lang="en-ZA" smtClean="0"/>
              <a:t>2021/08/29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6D36AAE-663B-4E6D-8CAE-6126A6469B3F}" type="slidenum">
              <a:rPr lang="en-ZA" smtClean="0"/>
              <a:t>‹#›</a:t>
            </a:fld>
            <a:endParaRPr lang="en-ZA" dirty="0"/>
          </a:p>
        </p:txBody>
      </p:sp>
    </p:spTree>
    <p:extLst>
      <p:ext uri="{BB962C8B-B14F-4D97-AF65-F5344CB8AC3E}">
        <p14:creationId xmlns:p14="http://schemas.microsoft.com/office/powerpoint/2010/main" val="3262373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923BD6-FDBD-441B-93BD-8F8E79598789}" type="datetimeFigureOut">
              <a:rPr lang="en-ZA" smtClean="0"/>
              <a:t>2021/08/29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6D36AAE-663B-4E6D-8CAE-6126A6469B3F}" type="slidenum">
              <a:rPr lang="en-ZA" smtClean="0"/>
              <a:t>‹#›</a:t>
            </a:fld>
            <a:endParaRPr lang="en-ZA" dirty="0"/>
          </a:p>
        </p:txBody>
      </p:sp>
    </p:spTree>
    <p:extLst>
      <p:ext uri="{BB962C8B-B14F-4D97-AF65-F5344CB8AC3E}">
        <p14:creationId xmlns:p14="http://schemas.microsoft.com/office/powerpoint/2010/main" val="176267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923BD6-FDBD-441B-93BD-8F8E79598789}" type="datetimeFigureOut">
              <a:rPr lang="en-ZA" smtClean="0"/>
              <a:t>2021/08/29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6D36AAE-663B-4E6D-8CAE-6126A6469B3F}" type="slidenum">
              <a:rPr lang="en-ZA" smtClean="0"/>
              <a:t>‹#›</a:t>
            </a:fld>
            <a:endParaRPr lang="en-ZA" dirty="0"/>
          </a:p>
        </p:txBody>
      </p:sp>
    </p:spTree>
    <p:extLst>
      <p:ext uri="{BB962C8B-B14F-4D97-AF65-F5344CB8AC3E}">
        <p14:creationId xmlns:p14="http://schemas.microsoft.com/office/powerpoint/2010/main" val="192336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923BD6-FDBD-441B-93BD-8F8E79598789}" type="datetimeFigureOut">
              <a:rPr lang="en-ZA" smtClean="0"/>
              <a:t>2021/08/29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6D36AAE-663B-4E6D-8CAE-6126A6469B3F}" type="slidenum">
              <a:rPr lang="en-ZA" smtClean="0"/>
              <a:t>‹#›</a:t>
            </a:fld>
            <a:endParaRPr lang="en-ZA" dirty="0"/>
          </a:p>
        </p:txBody>
      </p:sp>
    </p:spTree>
    <p:extLst>
      <p:ext uri="{BB962C8B-B14F-4D97-AF65-F5344CB8AC3E}">
        <p14:creationId xmlns:p14="http://schemas.microsoft.com/office/powerpoint/2010/main" val="1393140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923BD6-FDBD-441B-93BD-8F8E79598789}" type="datetimeFigureOut">
              <a:rPr lang="en-ZA" smtClean="0"/>
              <a:t>2021/08/29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66D36AAE-663B-4E6D-8CAE-6126A6469B3F}" type="slidenum">
              <a:rPr lang="en-ZA" smtClean="0"/>
              <a:t>‹#›</a:t>
            </a:fld>
            <a:endParaRPr lang="en-ZA" dirty="0"/>
          </a:p>
        </p:txBody>
      </p:sp>
    </p:spTree>
    <p:extLst>
      <p:ext uri="{BB962C8B-B14F-4D97-AF65-F5344CB8AC3E}">
        <p14:creationId xmlns:p14="http://schemas.microsoft.com/office/powerpoint/2010/main" val="3759063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923BD6-FDBD-441B-93BD-8F8E79598789}" type="datetimeFigureOut">
              <a:rPr lang="en-ZA" smtClean="0"/>
              <a:t>2021/08/29</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66D36AAE-663B-4E6D-8CAE-6126A6469B3F}" type="slidenum">
              <a:rPr lang="en-ZA" smtClean="0"/>
              <a:t>‹#›</a:t>
            </a:fld>
            <a:endParaRPr lang="en-ZA" dirty="0"/>
          </a:p>
        </p:txBody>
      </p:sp>
    </p:spTree>
    <p:extLst>
      <p:ext uri="{BB962C8B-B14F-4D97-AF65-F5344CB8AC3E}">
        <p14:creationId xmlns:p14="http://schemas.microsoft.com/office/powerpoint/2010/main" val="136385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923BD6-FDBD-441B-93BD-8F8E79598789}" type="datetimeFigureOut">
              <a:rPr lang="en-ZA" smtClean="0"/>
              <a:t>2021/08/29</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66D36AAE-663B-4E6D-8CAE-6126A6469B3F}" type="slidenum">
              <a:rPr lang="en-ZA" smtClean="0"/>
              <a:t>‹#›</a:t>
            </a:fld>
            <a:endParaRPr lang="en-ZA" dirty="0"/>
          </a:p>
        </p:txBody>
      </p:sp>
    </p:spTree>
    <p:extLst>
      <p:ext uri="{BB962C8B-B14F-4D97-AF65-F5344CB8AC3E}">
        <p14:creationId xmlns:p14="http://schemas.microsoft.com/office/powerpoint/2010/main" val="3516262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23BD6-FDBD-441B-93BD-8F8E79598789}" type="datetimeFigureOut">
              <a:rPr lang="en-ZA" smtClean="0"/>
              <a:t>2021/08/29</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66D36AAE-663B-4E6D-8CAE-6126A6469B3F}" type="slidenum">
              <a:rPr lang="en-ZA" smtClean="0"/>
              <a:t>‹#›</a:t>
            </a:fld>
            <a:endParaRPr lang="en-ZA" dirty="0"/>
          </a:p>
        </p:txBody>
      </p:sp>
    </p:spTree>
    <p:extLst>
      <p:ext uri="{BB962C8B-B14F-4D97-AF65-F5344CB8AC3E}">
        <p14:creationId xmlns:p14="http://schemas.microsoft.com/office/powerpoint/2010/main" val="122242480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923BD6-FDBD-441B-93BD-8F8E79598789}" type="datetimeFigureOut">
              <a:rPr lang="en-ZA" smtClean="0"/>
              <a:t>2021/08/29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66D36AAE-663B-4E6D-8CAE-6126A6469B3F}" type="slidenum">
              <a:rPr lang="en-ZA" smtClean="0"/>
              <a:t>‹#›</a:t>
            </a:fld>
            <a:endParaRPr lang="en-ZA" dirty="0"/>
          </a:p>
        </p:txBody>
      </p:sp>
    </p:spTree>
    <p:extLst>
      <p:ext uri="{BB962C8B-B14F-4D97-AF65-F5344CB8AC3E}">
        <p14:creationId xmlns:p14="http://schemas.microsoft.com/office/powerpoint/2010/main" val="41245067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66D36AAE-663B-4E6D-8CAE-6126A6469B3F}" type="slidenum">
              <a:rPr lang="en-ZA" smtClean="0"/>
              <a:t>‹#›</a:t>
            </a:fld>
            <a:endParaRPr lang="en-ZA" dirty="0"/>
          </a:p>
        </p:txBody>
      </p:sp>
      <p:sp>
        <p:nvSpPr>
          <p:cNvPr id="5" name="Date Placeholder 4"/>
          <p:cNvSpPr>
            <a:spLocks noGrp="1"/>
          </p:cNvSpPr>
          <p:nvPr>
            <p:ph type="dt" sz="half" idx="10"/>
          </p:nvPr>
        </p:nvSpPr>
        <p:spPr/>
        <p:txBody>
          <a:bodyPr/>
          <a:lstStyle/>
          <a:p>
            <a:fld id="{ED923BD6-FDBD-441B-93BD-8F8E79598789}" type="datetimeFigureOut">
              <a:rPr lang="en-ZA" smtClean="0"/>
              <a:t>2021/08/29</a:t>
            </a:fld>
            <a:endParaRPr lang="en-ZA" dirty="0"/>
          </a:p>
        </p:txBody>
      </p:sp>
    </p:spTree>
    <p:extLst>
      <p:ext uri="{BB962C8B-B14F-4D97-AF65-F5344CB8AC3E}">
        <p14:creationId xmlns:p14="http://schemas.microsoft.com/office/powerpoint/2010/main" val="929818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923BD6-FDBD-441B-93BD-8F8E79598789}" type="datetimeFigureOut">
              <a:rPr lang="en-ZA" smtClean="0"/>
              <a:t>2021/08/29</a:t>
            </a:fld>
            <a:endParaRPr lang="en-ZA"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6D36AAE-663B-4E6D-8CAE-6126A6469B3F}" type="slidenum">
              <a:rPr lang="en-ZA" smtClean="0"/>
              <a:t>‹#›</a:t>
            </a:fld>
            <a:endParaRPr lang="en-ZA" dirty="0"/>
          </a:p>
        </p:txBody>
      </p:sp>
    </p:spTree>
    <p:extLst>
      <p:ext uri="{BB962C8B-B14F-4D97-AF65-F5344CB8AC3E}">
        <p14:creationId xmlns:p14="http://schemas.microsoft.com/office/powerpoint/2010/main" val="125326420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7699" y="1905000"/>
            <a:ext cx="6086303" cy="1854200"/>
          </a:xfrm>
        </p:spPr>
        <p:txBody>
          <a:bodyPr/>
          <a:lstStyle/>
          <a:p>
            <a:r>
              <a:rPr lang="en-ZA" dirty="0" smtClean="0"/>
              <a:t>Crime and Safety in South Africa</a:t>
            </a:r>
            <a:endParaRPr lang="en-ZA" dirty="0"/>
          </a:p>
        </p:txBody>
      </p:sp>
      <p:sp>
        <p:nvSpPr>
          <p:cNvPr id="3" name="Subtitle 2"/>
          <p:cNvSpPr>
            <a:spLocks noGrp="1"/>
          </p:cNvSpPr>
          <p:nvPr>
            <p:ph type="subTitle" idx="1"/>
          </p:nvPr>
        </p:nvSpPr>
        <p:spPr>
          <a:xfrm>
            <a:off x="5588000" y="4050833"/>
            <a:ext cx="3686003" cy="1676867"/>
          </a:xfrm>
        </p:spPr>
        <p:txBody>
          <a:bodyPr>
            <a:normAutofit fontScale="92500"/>
          </a:bodyPr>
          <a:lstStyle/>
          <a:p>
            <a:r>
              <a:rPr lang="en-ZA" dirty="0" smtClean="0"/>
              <a:t>By</a:t>
            </a:r>
          </a:p>
          <a:p>
            <a:pPr marL="285750" indent="-285750" algn="ctr">
              <a:buFont typeface="Arial" panose="020B0604020202020204" pitchFamily="34" charset="0"/>
              <a:buChar char="•"/>
            </a:pPr>
            <a:r>
              <a:rPr lang="en-ZA" dirty="0" smtClean="0"/>
              <a:t>AMT0611(Tsoarelo Mosala)</a:t>
            </a:r>
          </a:p>
          <a:p>
            <a:pPr marL="285750" indent="-285750" algn="ctr">
              <a:buFont typeface="Arial" panose="020B0604020202020204" pitchFamily="34" charset="0"/>
              <a:buChar char="•"/>
            </a:pPr>
            <a:r>
              <a:rPr lang="en-ZA" dirty="0" smtClean="0"/>
              <a:t>Gee(George </a:t>
            </a:r>
            <a:r>
              <a:rPr lang="en-ZA" dirty="0" err="1" smtClean="0"/>
              <a:t>Chauke</a:t>
            </a:r>
            <a:r>
              <a:rPr lang="en-ZA" dirty="0" smtClean="0"/>
              <a:t>)</a:t>
            </a:r>
          </a:p>
          <a:p>
            <a:pPr marL="285750" indent="-285750" algn="ctr">
              <a:buFont typeface="Arial" panose="020B0604020202020204" pitchFamily="34" charset="0"/>
              <a:buChar char="•"/>
            </a:pPr>
            <a:r>
              <a:rPr lang="en-ZA" dirty="0" smtClean="0"/>
              <a:t>T1h2a3b4a5n6g(</a:t>
            </a:r>
            <a:r>
              <a:rPr lang="en-ZA" dirty="0" err="1" smtClean="0"/>
              <a:t>Thabang</a:t>
            </a:r>
            <a:r>
              <a:rPr lang="en-ZA" dirty="0" smtClean="0"/>
              <a:t> </a:t>
            </a:r>
            <a:r>
              <a:rPr lang="en-ZA" dirty="0" err="1" smtClean="0"/>
              <a:t>Seima</a:t>
            </a:r>
            <a:r>
              <a:rPr lang="en-ZA" dirty="0" smtClean="0"/>
              <a:t>) </a:t>
            </a:r>
          </a:p>
          <a:p>
            <a:pPr marL="285750" indent="-285750" algn="ctr">
              <a:buFont typeface="Arial" panose="020B0604020202020204" pitchFamily="34" charset="0"/>
              <a:buChar char="•"/>
            </a:pPr>
            <a:endParaRPr lang="en-ZA"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724" y="2987674"/>
            <a:ext cx="3825875" cy="2740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34799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08301" y="135265"/>
            <a:ext cx="3886200" cy="800100"/>
          </a:xfrm>
        </p:spPr>
        <p:txBody>
          <a:bodyPr/>
          <a:lstStyle/>
          <a:p>
            <a:pPr algn="l"/>
            <a:r>
              <a:rPr lang="en-ZA" i="1" u="sng" dirty="0" smtClean="0">
                <a:solidFill>
                  <a:schemeClr val="tx1"/>
                </a:solidFill>
                <a:effectLst>
                  <a:outerShdw blurRad="38100" dist="38100" dir="2700000" algn="tl">
                    <a:srgbClr val="000000">
                      <a:alpha val="43137"/>
                    </a:srgbClr>
                  </a:outerShdw>
                </a:effectLst>
              </a:rPr>
              <a:t>E</a:t>
            </a:r>
            <a:r>
              <a:rPr lang="en-ZA" dirty="0" smtClean="0">
                <a:solidFill>
                  <a:schemeClr val="tx1"/>
                </a:solidFill>
              </a:rPr>
              <a:t>mpathize</a:t>
            </a:r>
            <a:endParaRPr lang="en-ZA" dirty="0">
              <a:solidFill>
                <a:schemeClr val="tx1"/>
              </a:solidFill>
            </a:endParaRPr>
          </a:p>
        </p:txBody>
      </p:sp>
      <p:sp>
        <p:nvSpPr>
          <p:cNvPr id="7" name="Subtitle 6"/>
          <p:cNvSpPr>
            <a:spLocks noGrp="1"/>
          </p:cNvSpPr>
          <p:nvPr>
            <p:ph type="subTitle" idx="1"/>
          </p:nvPr>
        </p:nvSpPr>
        <p:spPr>
          <a:xfrm>
            <a:off x="152401" y="1244132"/>
            <a:ext cx="3399366" cy="4775667"/>
          </a:xfrm>
        </p:spPr>
        <p:txBody>
          <a:bodyPr>
            <a:normAutofit fontScale="92500"/>
          </a:bodyPr>
          <a:lstStyle/>
          <a:p>
            <a:pPr marL="342900" indent="-342900" algn="l">
              <a:buClr>
                <a:schemeClr val="tx1"/>
              </a:buClr>
              <a:buFont typeface="Wingdings" panose="05000000000000000000" pitchFamily="2" charset="2"/>
              <a:buChar char="v"/>
            </a:pPr>
            <a:r>
              <a:rPr lang="en-ZA" sz="2400" dirty="0" smtClean="0">
                <a:solidFill>
                  <a:schemeClr val="tx1"/>
                </a:solidFill>
              </a:rPr>
              <a:t>South Africa is becoming one of the highest rated countries in heists, rape, murder, housebreakings and  sexual assaults rates.</a:t>
            </a:r>
          </a:p>
          <a:p>
            <a:pPr marL="342900" indent="-342900" algn="l">
              <a:buClr>
                <a:schemeClr val="tx1"/>
              </a:buClr>
              <a:buFont typeface="Wingdings" panose="05000000000000000000" pitchFamily="2" charset="2"/>
              <a:buChar char="v"/>
            </a:pPr>
            <a:r>
              <a:rPr lang="en-ZA" sz="2400" dirty="0" smtClean="0">
                <a:solidFill>
                  <a:schemeClr val="tx1"/>
                </a:solidFill>
              </a:rPr>
              <a:t>A large number of rape and sexually assault cases have increased drastically since the uprising of covid-19</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4333" y="1244133"/>
            <a:ext cx="6696667" cy="4516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54415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1" y="0"/>
            <a:ext cx="4305300" cy="923330"/>
          </a:xfrm>
          <a:prstGeom prst="rect">
            <a:avLst/>
          </a:prstGeom>
          <a:noFill/>
        </p:spPr>
        <p:txBody>
          <a:bodyPr wrap="square" rtlCol="0">
            <a:spAutoFit/>
          </a:bodyPr>
          <a:lstStyle/>
          <a:p>
            <a:r>
              <a:rPr lang="en-ZA" sz="5400" i="1" u="sng" dirty="0" smtClean="0">
                <a:effectLst>
                  <a:outerShdw blurRad="38100" dist="38100" dir="2700000" algn="tl">
                    <a:srgbClr val="000000">
                      <a:alpha val="43137"/>
                    </a:srgbClr>
                  </a:outerShdw>
                </a:effectLst>
              </a:rPr>
              <a:t>D</a:t>
            </a:r>
            <a:r>
              <a:rPr lang="en-ZA" sz="5400" dirty="0" smtClean="0"/>
              <a:t>efine</a:t>
            </a:r>
            <a:r>
              <a:rPr lang="en-ZA" dirty="0" smtClean="0"/>
              <a:t> </a:t>
            </a:r>
            <a:endParaRPr lang="en-ZA" dirty="0"/>
          </a:p>
        </p:txBody>
      </p:sp>
      <p:sp>
        <p:nvSpPr>
          <p:cNvPr id="4" name="TextBox 3"/>
          <p:cNvSpPr txBox="1"/>
          <p:nvPr/>
        </p:nvSpPr>
        <p:spPr>
          <a:xfrm>
            <a:off x="165101" y="1460500"/>
            <a:ext cx="3686463" cy="3785652"/>
          </a:xfrm>
          <a:prstGeom prst="rect">
            <a:avLst/>
          </a:prstGeom>
          <a:noFill/>
        </p:spPr>
        <p:txBody>
          <a:bodyPr wrap="square" rtlCol="0">
            <a:spAutoFit/>
          </a:bodyPr>
          <a:lstStyle/>
          <a:p>
            <a:r>
              <a:rPr lang="en-ZA" sz="2000" dirty="0" smtClean="0"/>
              <a:t>Many South African homes found themselves in the beak of abuse, and now with the pandemic going </a:t>
            </a:r>
            <a:r>
              <a:rPr lang="en-ZA" sz="2000" dirty="0" smtClean="0"/>
              <a:t>on, </a:t>
            </a:r>
            <a:r>
              <a:rPr lang="en-ZA" sz="2000" dirty="0" smtClean="0"/>
              <a:t>the rates of domestic abuse have increased at a rapid rate, and not only with abuse but </a:t>
            </a:r>
            <a:r>
              <a:rPr lang="en-ZA" sz="2000" dirty="0" smtClean="0"/>
              <a:t>with </a:t>
            </a:r>
            <a:r>
              <a:rPr lang="en-ZA" sz="2000" dirty="0" smtClean="0"/>
              <a:t>all types of crimes such as </a:t>
            </a:r>
            <a:r>
              <a:rPr lang="en-ZA" sz="2000" dirty="0" smtClean="0"/>
              <a:t>heists and murder, </a:t>
            </a:r>
            <a:r>
              <a:rPr lang="en-ZA" sz="2000" dirty="0" smtClean="0"/>
              <a:t>with all the crimes happening in our country we </a:t>
            </a:r>
            <a:r>
              <a:rPr lang="en-ZA" sz="2000" dirty="0" smtClean="0"/>
              <a:t>can’t </a:t>
            </a:r>
            <a:r>
              <a:rPr lang="en-ZA" sz="2000" dirty="0" smtClean="0"/>
              <a:t>really move on to new highs.</a:t>
            </a:r>
            <a:endParaRPr lang="en-ZA"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7824" y="596900"/>
            <a:ext cx="4816475" cy="510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15423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900" y="165100"/>
            <a:ext cx="2263761" cy="923330"/>
          </a:xfrm>
          <a:prstGeom prst="rect">
            <a:avLst/>
          </a:prstGeom>
          <a:noFill/>
        </p:spPr>
        <p:txBody>
          <a:bodyPr wrap="none" rtlCol="0">
            <a:spAutoFit/>
          </a:bodyPr>
          <a:lstStyle/>
          <a:p>
            <a:r>
              <a:rPr lang="en-ZA" sz="5400" b="1" i="1" u="sng" dirty="0" smtClean="0">
                <a:effectLst>
                  <a:outerShdw blurRad="38100" dist="38100" dir="2700000" algn="tl">
                    <a:srgbClr val="000000">
                      <a:alpha val="43137"/>
                    </a:srgbClr>
                  </a:outerShdw>
                </a:effectLst>
              </a:rPr>
              <a:t>I</a:t>
            </a:r>
            <a:r>
              <a:rPr lang="en-ZA" sz="5400" b="1" dirty="0" smtClean="0"/>
              <a:t>deate</a:t>
            </a:r>
            <a:endParaRPr lang="en-ZA" sz="5400" b="1" dirty="0"/>
          </a:p>
        </p:txBody>
      </p:sp>
      <p:sp>
        <p:nvSpPr>
          <p:cNvPr id="3" name="TextBox 2"/>
          <p:cNvSpPr txBox="1"/>
          <p:nvPr/>
        </p:nvSpPr>
        <p:spPr>
          <a:xfrm>
            <a:off x="215900" y="1085814"/>
            <a:ext cx="4178301" cy="5632311"/>
          </a:xfrm>
          <a:prstGeom prst="rect">
            <a:avLst/>
          </a:prstGeom>
          <a:noFill/>
        </p:spPr>
        <p:txBody>
          <a:bodyPr wrap="square" rtlCol="0">
            <a:spAutoFit/>
          </a:bodyPr>
          <a:lstStyle/>
          <a:p>
            <a:r>
              <a:rPr lang="en-ZA" dirty="0" smtClean="0"/>
              <a:t>Since the new era of </a:t>
            </a:r>
            <a:r>
              <a:rPr lang="en-ZA" dirty="0" err="1" smtClean="0"/>
              <a:t>neuralinks</a:t>
            </a:r>
            <a:r>
              <a:rPr lang="en-ZA" dirty="0" smtClean="0"/>
              <a:t> is coming to our world and with the hope that every single individual would be implemented with these brain-machine interfaces developed by The company </a:t>
            </a:r>
            <a:r>
              <a:rPr lang="en-ZA" dirty="0" err="1" smtClean="0"/>
              <a:t>Neuralink</a:t>
            </a:r>
            <a:r>
              <a:rPr lang="en-ZA" dirty="0" smtClean="0"/>
              <a:t>. Now we hope to add on top of what is already a great invention, we hope to add our own interface which can detect one’s behave such as abusing and to keep a live record of their actions, and one’s whereabouts (</a:t>
            </a:r>
            <a:r>
              <a:rPr lang="en-ZA" dirty="0" err="1" smtClean="0"/>
              <a:t>e.g</a:t>
            </a:r>
            <a:r>
              <a:rPr lang="en-ZA" dirty="0" smtClean="0"/>
              <a:t> Google’s ability to track individuals, used by the FBI to identify if a particular person was at a crime scene at the time of the crime.</a:t>
            </a:r>
          </a:p>
          <a:p>
            <a:endParaRPr lang="en-ZA" dirty="0"/>
          </a:p>
          <a:p>
            <a:r>
              <a:rPr lang="en-ZA" dirty="0" smtClean="0"/>
              <a:t>This interface will also be of great help to individuals that are faced with danger as they can send SOS messages by just a single thought.  </a:t>
            </a:r>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416" y="1085814"/>
            <a:ext cx="4791954" cy="41865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06897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 y="0"/>
            <a:ext cx="3759200" cy="923330"/>
          </a:xfrm>
          <a:prstGeom prst="rect">
            <a:avLst/>
          </a:prstGeom>
          <a:noFill/>
        </p:spPr>
        <p:txBody>
          <a:bodyPr wrap="square" rtlCol="0">
            <a:spAutoFit/>
          </a:bodyPr>
          <a:lstStyle/>
          <a:p>
            <a:r>
              <a:rPr lang="en-ZA" sz="5400" b="1" i="1" u="sng" dirty="0" smtClean="0">
                <a:effectLst>
                  <a:outerShdw blurRad="38100" dist="38100" dir="2700000" algn="tl">
                    <a:srgbClr val="000000">
                      <a:alpha val="43137"/>
                    </a:srgbClr>
                  </a:outerShdw>
                </a:effectLst>
              </a:rPr>
              <a:t>P</a:t>
            </a:r>
            <a:r>
              <a:rPr lang="en-ZA" sz="5400" b="1" dirty="0" smtClean="0"/>
              <a:t>rototype</a:t>
            </a:r>
            <a:endParaRPr lang="en-ZA" sz="5400" b="1" dirty="0"/>
          </a:p>
        </p:txBody>
      </p:sp>
      <p:sp>
        <p:nvSpPr>
          <p:cNvPr id="3" name="TextBox 2"/>
          <p:cNvSpPr txBox="1"/>
          <p:nvPr/>
        </p:nvSpPr>
        <p:spPr>
          <a:xfrm>
            <a:off x="273049" y="1202730"/>
            <a:ext cx="3727451" cy="4524315"/>
          </a:xfrm>
          <a:prstGeom prst="rect">
            <a:avLst/>
          </a:prstGeom>
          <a:noFill/>
        </p:spPr>
        <p:txBody>
          <a:bodyPr wrap="square" rtlCol="0">
            <a:spAutoFit/>
          </a:bodyPr>
          <a:lstStyle/>
          <a:p>
            <a:r>
              <a:rPr lang="en-ZA" sz="2400" dirty="0" smtClean="0"/>
              <a:t>We created a more simple and a helmet-like cheaper version of the </a:t>
            </a:r>
            <a:r>
              <a:rPr lang="en-ZA" sz="2400" dirty="0" err="1" smtClean="0"/>
              <a:t>neuralink</a:t>
            </a:r>
            <a:r>
              <a:rPr lang="en-ZA" sz="2400" dirty="0" smtClean="0"/>
              <a:t> to test it on individuals, and run it with our Safety-handy interface that interprets the individuals behave and actions, and the ability to send SOS messages if the individual is faced with danger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9249" y="1202730"/>
            <a:ext cx="5353051" cy="4415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68883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0969" y="216941"/>
            <a:ext cx="4422321" cy="2476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0969" y="3207791"/>
            <a:ext cx="4475389" cy="31114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65100" y="0"/>
            <a:ext cx="1628972" cy="923330"/>
          </a:xfrm>
          <a:prstGeom prst="rect">
            <a:avLst/>
          </a:prstGeom>
          <a:noFill/>
        </p:spPr>
        <p:txBody>
          <a:bodyPr wrap="none" rtlCol="0">
            <a:spAutoFit/>
          </a:bodyPr>
          <a:lstStyle/>
          <a:p>
            <a:r>
              <a:rPr lang="en-ZA" sz="5400" b="1" i="1" u="sng" dirty="0" smtClean="0">
                <a:effectLst>
                  <a:outerShdw blurRad="38100" dist="38100" dir="2700000" algn="tl">
                    <a:srgbClr val="000000">
                      <a:alpha val="43137"/>
                    </a:srgbClr>
                  </a:outerShdw>
                </a:effectLst>
              </a:rPr>
              <a:t>T</a:t>
            </a:r>
            <a:r>
              <a:rPr lang="en-ZA" sz="5400" b="1" dirty="0" smtClean="0"/>
              <a:t>est</a:t>
            </a:r>
            <a:endParaRPr lang="en-ZA" sz="5400" b="1" dirty="0"/>
          </a:p>
        </p:txBody>
      </p:sp>
      <p:sp>
        <p:nvSpPr>
          <p:cNvPr id="5" name="TextBox 4"/>
          <p:cNvSpPr txBox="1"/>
          <p:nvPr/>
        </p:nvSpPr>
        <p:spPr>
          <a:xfrm>
            <a:off x="165100" y="1270684"/>
            <a:ext cx="3619500" cy="4801314"/>
          </a:xfrm>
          <a:prstGeom prst="rect">
            <a:avLst/>
          </a:prstGeom>
          <a:noFill/>
        </p:spPr>
        <p:txBody>
          <a:bodyPr wrap="square" rtlCol="0">
            <a:spAutoFit/>
          </a:bodyPr>
          <a:lstStyle/>
          <a:p>
            <a:r>
              <a:rPr lang="en-ZA" dirty="0" smtClean="0"/>
              <a:t>In our final stage of testing  we found that 9/10 of individuals, were able to transfer their, actions and behaviour by their thoughts, to be displayed on the screen and to be able to send SOS messages to authorities and technicians but however the it takes 12-20 seconds to transfer. We hope we can boost the system to take at least 100 milliseconds to send info/SOS’s, and to find an alternative method of bringing this technology at the most lowest price possible.</a:t>
            </a:r>
          </a:p>
          <a:p>
            <a:endParaRPr lang="en-ZA" dirty="0"/>
          </a:p>
        </p:txBody>
      </p:sp>
    </p:spTree>
    <p:extLst>
      <p:ext uri="{BB962C8B-B14F-4D97-AF65-F5344CB8AC3E}">
        <p14:creationId xmlns:p14="http://schemas.microsoft.com/office/powerpoint/2010/main" val="1440555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Integral</Template>
  <TotalTime>228</TotalTime>
  <Words>395</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Trebuchet MS</vt:lpstr>
      <vt:lpstr>Wingdings</vt:lpstr>
      <vt:lpstr>Wingdings 3</vt:lpstr>
      <vt:lpstr>Facet</vt:lpstr>
      <vt:lpstr>Crime and Safety in South Africa</vt:lpstr>
      <vt:lpstr>Empathize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and Safety in South Africa</dc:title>
  <dc:creator>AMT;T1h2a3b4a5n6g;Gee</dc:creator>
  <cp:lastModifiedBy>AMT</cp:lastModifiedBy>
  <cp:revision>21</cp:revision>
  <dcterms:created xsi:type="dcterms:W3CDTF">2021-08-27T11:27:11Z</dcterms:created>
  <dcterms:modified xsi:type="dcterms:W3CDTF">2021-08-29T11:10:43Z</dcterms:modified>
</cp:coreProperties>
</file>