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6/18/2021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6/18/2021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3D78-967E-4B41-8FF3-17B88DB1EB19}"/>
              </a:ext>
            </a:extLst>
          </p:cNvPr>
          <p:cNvSpPr>
            <a:spLocks noGrp="1"/>
          </p:cNvSpPr>
          <p:nvPr>
            <p:ph type="ctrTitle"/>
          </p:nvPr>
        </p:nvSpPr>
        <p:spPr/>
        <p:txBody>
          <a:bodyPr/>
          <a:lstStyle/>
          <a:p>
            <a:r>
              <a:rPr lang="en-US" dirty="0"/>
              <a:t>My School Garden</a:t>
            </a:r>
          </a:p>
        </p:txBody>
      </p:sp>
      <p:sp>
        <p:nvSpPr>
          <p:cNvPr id="3" name="Subtitle 2">
            <a:extLst>
              <a:ext uri="{FF2B5EF4-FFF2-40B4-BE49-F238E27FC236}">
                <a16:creationId xmlns:a16="http://schemas.microsoft.com/office/drawing/2014/main" id="{15FE05C3-D569-4ECA-9310-8F033992E6A5}"/>
              </a:ext>
            </a:extLst>
          </p:cNvPr>
          <p:cNvSpPr>
            <a:spLocks noGrp="1"/>
          </p:cNvSpPr>
          <p:nvPr>
            <p:ph type="subTitle" idx="1"/>
          </p:nvPr>
        </p:nvSpPr>
        <p:spPr/>
        <p:txBody>
          <a:bodyPr/>
          <a:lstStyle/>
          <a:p>
            <a:r>
              <a:rPr lang="en-US" dirty="0"/>
              <a:t>By Young Max The Sauce God</a:t>
            </a:r>
          </a:p>
        </p:txBody>
      </p:sp>
    </p:spTree>
    <p:extLst>
      <p:ext uri="{BB962C8B-B14F-4D97-AF65-F5344CB8AC3E}">
        <p14:creationId xmlns:p14="http://schemas.microsoft.com/office/powerpoint/2010/main" val="5837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09FC-8207-474E-B43E-63D58F8BD7E4}"/>
              </a:ext>
            </a:extLst>
          </p:cNvPr>
          <p:cNvSpPr>
            <a:spLocks noGrp="1"/>
          </p:cNvSpPr>
          <p:nvPr>
            <p:ph type="title"/>
          </p:nvPr>
        </p:nvSpPr>
        <p:spPr>
          <a:xfrm>
            <a:off x="801288" y="347673"/>
            <a:ext cx="10571998" cy="974454"/>
          </a:xfrm>
        </p:spPr>
        <p:txBody>
          <a:bodyPr/>
          <a:lstStyle/>
          <a:p>
            <a:r>
              <a:rPr lang="en-US" dirty="0"/>
              <a:t>Design of my school garden</a:t>
            </a:r>
          </a:p>
        </p:txBody>
      </p:sp>
      <p:pic>
        <p:nvPicPr>
          <p:cNvPr id="4" name="Picture 4">
            <a:extLst>
              <a:ext uri="{FF2B5EF4-FFF2-40B4-BE49-F238E27FC236}">
                <a16:creationId xmlns:a16="http://schemas.microsoft.com/office/drawing/2014/main" id="{7C1AA3F5-0680-4067-B757-2A1BD24EC486}"/>
              </a:ext>
            </a:extLst>
          </p:cNvPr>
          <p:cNvPicPr>
            <a:picLocks noGrp="1" noChangeAspect="1"/>
          </p:cNvPicPr>
          <p:nvPr>
            <p:ph idx="1"/>
          </p:nvPr>
        </p:nvPicPr>
        <p:blipFill rotWithShape="1">
          <a:blip r:embed="rId2"/>
          <a:srcRect t="17245"/>
          <a:stretch/>
        </p:blipFill>
        <p:spPr>
          <a:xfrm>
            <a:off x="1412365" y="2715335"/>
            <a:ext cx="9136217" cy="3411148"/>
          </a:xfrm>
        </p:spPr>
      </p:pic>
    </p:spTree>
    <p:extLst>
      <p:ext uri="{BB962C8B-B14F-4D97-AF65-F5344CB8AC3E}">
        <p14:creationId xmlns:p14="http://schemas.microsoft.com/office/powerpoint/2010/main" val="306128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F3C31-B7E5-4258-AFB0-8296258D7CA0}"/>
              </a:ext>
            </a:extLst>
          </p:cNvPr>
          <p:cNvSpPr>
            <a:spLocks noGrp="1"/>
          </p:cNvSpPr>
          <p:nvPr>
            <p:ph type="title"/>
          </p:nvPr>
        </p:nvSpPr>
        <p:spPr/>
        <p:txBody>
          <a:bodyPr/>
          <a:lstStyle/>
          <a:p>
            <a:r>
              <a:rPr lang="en-US" dirty="0"/>
              <a:t>Empathy</a:t>
            </a:r>
          </a:p>
        </p:txBody>
      </p:sp>
      <p:sp>
        <p:nvSpPr>
          <p:cNvPr id="3" name="Content Placeholder 2">
            <a:extLst>
              <a:ext uri="{FF2B5EF4-FFF2-40B4-BE49-F238E27FC236}">
                <a16:creationId xmlns:a16="http://schemas.microsoft.com/office/drawing/2014/main" id="{BECB83C2-A0E9-4976-8D59-AE3A101F1EA1}"/>
              </a:ext>
            </a:extLst>
          </p:cNvPr>
          <p:cNvSpPr>
            <a:spLocks noGrp="1"/>
          </p:cNvSpPr>
          <p:nvPr>
            <p:ph sz="half" idx="1"/>
          </p:nvPr>
        </p:nvSpPr>
        <p:spPr>
          <a:xfrm>
            <a:off x="292705" y="2222287"/>
            <a:ext cx="5185873" cy="4635713"/>
          </a:xfrm>
        </p:spPr>
        <p:txBody>
          <a:bodyPr/>
          <a:lstStyle/>
          <a:p>
            <a:pPr algn="l"/>
            <a:r>
              <a:rPr lang="en-US" dirty="0"/>
              <a:t>The garden should be able to get sunlight.</a:t>
            </a:r>
          </a:p>
          <a:p>
            <a:pPr algn="l"/>
            <a:endParaRPr lang="en-US" dirty="0"/>
          </a:p>
          <a:p>
            <a:pPr algn="l"/>
            <a:r>
              <a:rPr lang="en-US" dirty="0"/>
              <a:t>It should have access to water and be close to the kitchen.</a:t>
            </a:r>
          </a:p>
          <a:p>
            <a:pPr algn="l"/>
            <a:endParaRPr lang="en-US" dirty="0"/>
          </a:p>
          <a:p>
            <a:pPr algn="l"/>
            <a:r>
              <a:rPr lang="en-US" dirty="0"/>
              <a:t>The soil should be checked if it’s in good condition.</a:t>
            </a:r>
          </a:p>
          <a:p>
            <a:pPr algn="l"/>
            <a:endParaRPr lang="en-US" dirty="0"/>
          </a:p>
          <a:p>
            <a:pPr algn="l"/>
            <a:r>
              <a:rPr lang="en-US" dirty="0"/>
              <a:t>What vegetables should be planted.</a:t>
            </a:r>
          </a:p>
        </p:txBody>
      </p:sp>
      <p:sp>
        <p:nvSpPr>
          <p:cNvPr id="4" name="Content Placeholder 3">
            <a:extLst>
              <a:ext uri="{FF2B5EF4-FFF2-40B4-BE49-F238E27FC236}">
                <a16:creationId xmlns:a16="http://schemas.microsoft.com/office/drawing/2014/main" id="{7B4BE1E4-CD1A-45CA-8CB6-E5E267FB4509}"/>
              </a:ext>
            </a:extLst>
          </p:cNvPr>
          <p:cNvSpPr>
            <a:spLocks noGrp="1"/>
          </p:cNvSpPr>
          <p:nvPr>
            <p:ph sz="half" idx="2"/>
          </p:nvPr>
        </p:nvSpPr>
        <p:spPr/>
        <p:txBody>
          <a:bodyPr/>
          <a:lstStyle/>
          <a:p>
            <a:r>
              <a:rPr lang="en-US" dirty="0"/>
              <a:t>The garden should be checked I its organic or not.</a:t>
            </a:r>
          </a:p>
          <a:p>
            <a:endParaRPr lang="en-US" dirty="0"/>
          </a:p>
          <a:p>
            <a:r>
              <a:rPr lang="en-US" dirty="0"/>
              <a:t>Tools needed for the garden.</a:t>
            </a:r>
          </a:p>
          <a:p>
            <a:endParaRPr lang="en-US" dirty="0"/>
          </a:p>
          <a:p>
            <a:r>
              <a:rPr lang="en-US" dirty="0"/>
              <a:t>Fencing.</a:t>
            </a:r>
          </a:p>
        </p:txBody>
      </p:sp>
      <p:sp>
        <p:nvSpPr>
          <p:cNvPr id="5" name="TextBox 4">
            <a:extLst>
              <a:ext uri="{FF2B5EF4-FFF2-40B4-BE49-F238E27FC236}">
                <a16:creationId xmlns:a16="http://schemas.microsoft.com/office/drawing/2014/main" id="{29B2193C-249B-40F8-A109-008E39784CE7}"/>
              </a:ext>
            </a:extLst>
          </p:cNvPr>
          <p:cNvSpPr txBox="1"/>
          <p:nvPr/>
        </p:nvSpPr>
        <p:spPr>
          <a:xfrm>
            <a:off x="400617" y="2362484"/>
            <a:ext cx="4063337" cy="369332"/>
          </a:xfrm>
          <a:prstGeom prst="rect">
            <a:avLst/>
          </a:prstGeom>
          <a:noFill/>
        </p:spPr>
        <p:txBody>
          <a:bodyPr wrap="square" rtlCol="0">
            <a:spAutoFit/>
          </a:bodyPr>
          <a:lstStyle/>
          <a:p>
            <a:pPr algn="l"/>
            <a:r>
              <a:rPr lang="en-US" dirty="0"/>
              <a:t>Interview from the principal</a:t>
            </a:r>
          </a:p>
        </p:txBody>
      </p:sp>
      <p:sp>
        <p:nvSpPr>
          <p:cNvPr id="7" name="TextBox 6">
            <a:extLst>
              <a:ext uri="{FF2B5EF4-FFF2-40B4-BE49-F238E27FC236}">
                <a16:creationId xmlns:a16="http://schemas.microsoft.com/office/drawing/2014/main" id="{D953EF06-3C92-40F0-85E1-7161E16D3811}"/>
              </a:ext>
            </a:extLst>
          </p:cNvPr>
          <p:cNvSpPr txBox="1"/>
          <p:nvPr/>
        </p:nvSpPr>
        <p:spPr>
          <a:xfrm>
            <a:off x="6187415" y="2281564"/>
            <a:ext cx="5194582" cy="369332"/>
          </a:xfrm>
          <a:prstGeom prst="rect">
            <a:avLst/>
          </a:prstGeom>
          <a:noFill/>
        </p:spPr>
        <p:txBody>
          <a:bodyPr wrap="square" rtlCol="0">
            <a:spAutoFit/>
          </a:bodyPr>
          <a:lstStyle/>
          <a:p>
            <a:pPr algn="l"/>
            <a:r>
              <a:rPr lang="en-US" dirty="0"/>
              <a:t>Interview from the school</a:t>
            </a:r>
          </a:p>
        </p:txBody>
      </p:sp>
    </p:spTree>
    <p:extLst>
      <p:ext uri="{BB962C8B-B14F-4D97-AF65-F5344CB8AC3E}">
        <p14:creationId xmlns:p14="http://schemas.microsoft.com/office/powerpoint/2010/main" val="934599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8747D-8177-4FB5-BFB4-2F37EFF9F5A7}"/>
              </a:ext>
            </a:extLst>
          </p:cNvPr>
          <p:cNvSpPr>
            <a:spLocks noGrp="1"/>
          </p:cNvSpPr>
          <p:nvPr>
            <p:ph type="title"/>
          </p:nvPr>
        </p:nvSpPr>
        <p:spPr/>
        <p:txBody>
          <a:bodyPr/>
          <a:lstStyle/>
          <a:p>
            <a:r>
              <a:rPr lang="en-US" dirty="0"/>
              <a:t>Define</a:t>
            </a:r>
          </a:p>
        </p:txBody>
      </p:sp>
      <p:sp>
        <p:nvSpPr>
          <p:cNvPr id="3" name="Content Placeholder 2">
            <a:extLst>
              <a:ext uri="{FF2B5EF4-FFF2-40B4-BE49-F238E27FC236}">
                <a16:creationId xmlns:a16="http://schemas.microsoft.com/office/drawing/2014/main" id="{3DD45460-082F-4291-A6D4-F188C214D724}"/>
              </a:ext>
            </a:extLst>
          </p:cNvPr>
          <p:cNvSpPr>
            <a:spLocks noGrp="1"/>
          </p:cNvSpPr>
          <p:nvPr>
            <p:ph sz="half" idx="1"/>
          </p:nvPr>
        </p:nvSpPr>
        <p:spPr>
          <a:xfrm>
            <a:off x="0" y="3146466"/>
            <a:ext cx="5444888" cy="3264346"/>
          </a:xfrm>
        </p:spPr>
        <p:txBody>
          <a:bodyPr/>
          <a:lstStyle/>
          <a:p>
            <a:r>
              <a:rPr lang="en-US" dirty="0"/>
              <a:t>Gloves</a:t>
            </a:r>
          </a:p>
          <a:p>
            <a:r>
              <a:rPr lang="en-US" dirty="0"/>
              <a:t>Pruning shears</a:t>
            </a:r>
          </a:p>
          <a:p>
            <a:r>
              <a:rPr lang="en-US" dirty="0"/>
              <a:t>Loopers</a:t>
            </a:r>
          </a:p>
          <a:p>
            <a:r>
              <a:rPr lang="en-US" dirty="0"/>
              <a:t>Garden fork</a:t>
            </a:r>
          </a:p>
          <a:p>
            <a:r>
              <a:rPr lang="en-US" dirty="0"/>
              <a:t>Hand trowel</a:t>
            </a:r>
          </a:p>
          <a:p>
            <a:r>
              <a:rPr lang="en-US" dirty="0"/>
              <a:t>Spade</a:t>
            </a:r>
          </a:p>
          <a:p>
            <a:r>
              <a:rPr lang="en-US" dirty="0"/>
              <a:t>Hoes</a:t>
            </a:r>
          </a:p>
        </p:txBody>
      </p:sp>
      <p:sp>
        <p:nvSpPr>
          <p:cNvPr id="4" name="Content Placeholder 3">
            <a:extLst>
              <a:ext uri="{FF2B5EF4-FFF2-40B4-BE49-F238E27FC236}">
                <a16:creationId xmlns:a16="http://schemas.microsoft.com/office/drawing/2014/main" id="{27DEE620-67FB-48D1-8D09-3DDCD29AE477}"/>
              </a:ext>
            </a:extLst>
          </p:cNvPr>
          <p:cNvSpPr>
            <a:spLocks noGrp="1"/>
          </p:cNvSpPr>
          <p:nvPr>
            <p:ph sz="half" idx="2"/>
          </p:nvPr>
        </p:nvSpPr>
        <p:spPr>
          <a:xfrm>
            <a:off x="5714998" y="1947649"/>
            <a:ext cx="6477001" cy="4910351"/>
          </a:xfrm>
        </p:spPr>
        <p:txBody>
          <a:bodyPr/>
          <a:lstStyle/>
          <a:p>
            <a:pPr marL="0" indent="0">
              <a:buNone/>
            </a:pPr>
            <a:r>
              <a:rPr lang="en-US" dirty="0"/>
              <a:t>Needs a way to __________________________________________</a:t>
            </a:r>
          </a:p>
          <a:p>
            <a:pPr marL="0" indent="0">
              <a:buNone/>
            </a:pPr>
            <a:r>
              <a:rPr lang="en-US" dirty="0"/>
              <a:t>                                   User’s need</a:t>
            </a:r>
          </a:p>
          <a:p>
            <a:pPr marL="0" indent="0">
              <a:buNone/>
            </a:pPr>
            <a:endParaRPr lang="en-US" dirty="0"/>
          </a:p>
          <a:p>
            <a:pPr marL="0" indent="0">
              <a:buNone/>
            </a:pPr>
            <a:r>
              <a:rPr lang="en-US" dirty="0"/>
              <a:t>Because finance is starting to be tight, so the school needs to start saving some money for other </a:t>
            </a:r>
            <a:r>
              <a:rPr lang="en-US" dirty="0" err="1"/>
              <a:t>nutritions</a:t>
            </a:r>
            <a:endParaRPr lang="en-US" dirty="0"/>
          </a:p>
          <a:p>
            <a:pPr marL="0" indent="0">
              <a:buNone/>
            </a:pPr>
            <a:endParaRPr lang="en-US" dirty="0"/>
          </a:p>
        </p:txBody>
      </p:sp>
      <p:sp>
        <p:nvSpPr>
          <p:cNvPr id="5" name="TextBox 4">
            <a:extLst>
              <a:ext uri="{FF2B5EF4-FFF2-40B4-BE49-F238E27FC236}">
                <a16:creationId xmlns:a16="http://schemas.microsoft.com/office/drawing/2014/main" id="{ABEA34C2-0EF2-4FFF-BB15-7CAE6B934EDC}"/>
              </a:ext>
            </a:extLst>
          </p:cNvPr>
          <p:cNvSpPr txBox="1"/>
          <p:nvPr/>
        </p:nvSpPr>
        <p:spPr>
          <a:xfrm>
            <a:off x="0" y="2321801"/>
            <a:ext cx="3817178" cy="646331"/>
          </a:xfrm>
          <a:prstGeom prst="rect">
            <a:avLst/>
          </a:prstGeom>
          <a:noFill/>
        </p:spPr>
        <p:txBody>
          <a:bodyPr wrap="square" rtlCol="0">
            <a:spAutoFit/>
          </a:bodyPr>
          <a:lstStyle/>
          <a:p>
            <a:pPr algn="l"/>
            <a:r>
              <a:rPr lang="en-US" dirty="0"/>
              <a:t>Needs: things/tools needed for the garden.</a:t>
            </a:r>
          </a:p>
        </p:txBody>
      </p:sp>
      <p:sp>
        <p:nvSpPr>
          <p:cNvPr id="6" name="TextBox 5">
            <a:extLst>
              <a:ext uri="{FF2B5EF4-FFF2-40B4-BE49-F238E27FC236}">
                <a16:creationId xmlns:a16="http://schemas.microsoft.com/office/drawing/2014/main" id="{C13AC9F6-6982-4F13-BC0B-5C1FA016535C}"/>
              </a:ext>
            </a:extLst>
          </p:cNvPr>
          <p:cNvSpPr txBox="1"/>
          <p:nvPr/>
        </p:nvSpPr>
        <p:spPr>
          <a:xfrm>
            <a:off x="5714997" y="2143552"/>
            <a:ext cx="6477002" cy="646331"/>
          </a:xfrm>
          <a:prstGeom prst="rect">
            <a:avLst/>
          </a:prstGeom>
          <a:noFill/>
        </p:spPr>
        <p:txBody>
          <a:bodyPr wrap="square" rtlCol="0">
            <a:spAutoFit/>
          </a:bodyPr>
          <a:lstStyle/>
          <a:p>
            <a:r>
              <a:rPr lang="en-US" dirty="0"/>
              <a:t>_______________________________________________________</a:t>
            </a:r>
          </a:p>
          <a:p>
            <a:pPr algn="l"/>
            <a:endParaRPr lang="en-US" dirty="0"/>
          </a:p>
        </p:txBody>
      </p:sp>
      <p:sp>
        <p:nvSpPr>
          <p:cNvPr id="7" name="TextBox 6">
            <a:extLst>
              <a:ext uri="{FF2B5EF4-FFF2-40B4-BE49-F238E27FC236}">
                <a16:creationId xmlns:a16="http://schemas.microsoft.com/office/drawing/2014/main" id="{00C0536E-DD44-49A2-A1FE-1F865DF136EE}"/>
              </a:ext>
            </a:extLst>
          </p:cNvPr>
          <p:cNvSpPr txBox="1"/>
          <p:nvPr/>
        </p:nvSpPr>
        <p:spPr>
          <a:xfrm>
            <a:off x="7301886" y="2097386"/>
            <a:ext cx="4080112" cy="369332"/>
          </a:xfrm>
          <a:prstGeom prst="rect">
            <a:avLst/>
          </a:prstGeom>
          <a:noFill/>
        </p:spPr>
        <p:txBody>
          <a:bodyPr wrap="square" rtlCol="0">
            <a:spAutoFit/>
          </a:bodyPr>
          <a:lstStyle/>
          <a:p>
            <a:pPr algn="l"/>
            <a:r>
              <a:rPr lang="en-US" dirty="0" err="1"/>
              <a:t>Ndzondelelo</a:t>
            </a:r>
            <a:r>
              <a:rPr lang="en-US" dirty="0"/>
              <a:t> Secondary School</a:t>
            </a:r>
          </a:p>
        </p:txBody>
      </p:sp>
      <p:sp>
        <p:nvSpPr>
          <p:cNvPr id="8" name="TextBox 7">
            <a:extLst>
              <a:ext uri="{FF2B5EF4-FFF2-40B4-BE49-F238E27FC236}">
                <a16:creationId xmlns:a16="http://schemas.microsoft.com/office/drawing/2014/main" id="{30912962-1643-42A6-A6AB-564119882B1C}"/>
              </a:ext>
            </a:extLst>
          </p:cNvPr>
          <p:cNvSpPr txBox="1"/>
          <p:nvPr/>
        </p:nvSpPr>
        <p:spPr>
          <a:xfrm>
            <a:off x="7301886" y="2562483"/>
            <a:ext cx="3238785" cy="369332"/>
          </a:xfrm>
          <a:prstGeom prst="rect">
            <a:avLst/>
          </a:prstGeom>
          <a:noFill/>
        </p:spPr>
        <p:txBody>
          <a:bodyPr wrap="square" rtlCol="0">
            <a:spAutoFit/>
          </a:bodyPr>
          <a:lstStyle/>
          <a:p>
            <a:pPr algn="l"/>
            <a:r>
              <a:rPr lang="en-US" dirty="0"/>
              <a:t>School’s Name</a:t>
            </a:r>
          </a:p>
        </p:txBody>
      </p:sp>
      <p:sp>
        <p:nvSpPr>
          <p:cNvPr id="9" name="TextBox 8">
            <a:extLst>
              <a:ext uri="{FF2B5EF4-FFF2-40B4-BE49-F238E27FC236}">
                <a16:creationId xmlns:a16="http://schemas.microsoft.com/office/drawing/2014/main" id="{98815499-FD38-492F-8FE8-4DBC11D7224B}"/>
              </a:ext>
            </a:extLst>
          </p:cNvPr>
          <p:cNvSpPr txBox="1"/>
          <p:nvPr/>
        </p:nvSpPr>
        <p:spPr>
          <a:xfrm>
            <a:off x="7290228" y="3146465"/>
            <a:ext cx="4901771" cy="369332"/>
          </a:xfrm>
          <a:prstGeom prst="rect">
            <a:avLst/>
          </a:prstGeom>
          <a:noFill/>
        </p:spPr>
        <p:txBody>
          <a:bodyPr wrap="square" rtlCol="0">
            <a:spAutoFit/>
          </a:bodyPr>
          <a:lstStyle/>
          <a:p>
            <a:pPr algn="l"/>
            <a:r>
              <a:rPr lang="en-US" dirty="0"/>
              <a:t>Grow vegetables</a:t>
            </a:r>
          </a:p>
        </p:txBody>
      </p:sp>
    </p:spTree>
    <p:extLst>
      <p:ext uri="{BB962C8B-B14F-4D97-AF65-F5344CB8AC3E}">
        <p14:creationId xmlns:p14="http://schemas.microsoft.com/office/powerpoint/2010/main" val="250138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8C5C0-D2D7-4C4A-BC33-B017365B0749}"/>
              </a:ext>
            </a:extLst>
          </p:cNvPr>
          <p:cNvSpPr>
            <a:spLocks noGrp="1"/>
          </p:cNvSpPr>
          <p:nvPr>
            <p:ph type="title"/>
          </p:nvPr>
        </p:nvSpPr>
        <p:spPr/>
        <p:txBody>
          <a:bodyPr/>
          <a:lstStyle/>
          <a:p>
            <a:r>
              <a:rPr lang="en-US" dirty="0"/>
              <a:t>Ideate</a:t>
            </a:r>
          </a:p>
        </p:txBody>
      </p:sp>
      <p:sp>
        <p:nvSpPr>
          <p:cNvPr id="6" name="TextBox 5">
            <a:extLst>
              <a:ext uri="{FF2B5EF4-FFF2-40B4-BE49-F238E27FC236}">
                <a16:creationId xmlns:a16="http://schemas.microsoft.com/office/drawing/2014/main" id="{A4CC91FF-3226-4F9A-8034-894DA9A7DF4D}"/>
              </a:ext>
            </a:extLst>
          </p:cNvPr>
          <p:cNvSpPr txBox="1"/>
          <p:nvPr/>
        </p:nvSpPr>
        <p:spPr>
          <a:xfrm>
            <a:off x="0" y="2231978"/>
            <a:ext cx="12192000" cy="369332"/>
          </a:xfrm>
          <a:prstGeom prst="rect">
            <a:avLst/>
          </a:prstGeom>
          <a:noFill/>
        </p:spPr>
        <p:txBody>
          <a:bodyPr wrap="square" rtlCol="0">
            <a:spAutoFit/>
          </a:bodyPr>
          <a:lstStyle/>
          <a:p>
            <a:pPr algn="l"/>
            <a:r>
              <a:rPr lang="en-US" dirty="0" err="1"/>
              <a:t>Ndzondelelo</a:t>
            </a:r>
            <a:r>
              <a:rPr lang="en-US" dirty="0"/>
              <a:t> Secondary School needs a way to garden vegetables because money is becoming tight and the need to start saving </a:t>
            </a:r>
          </a:p>
        </p:txBody>
      </p:sp>
      <p:pic>
        <p:nvPicPr>
          <p:cNvPr id="7" name="Picture 7">
            <a:extLst>
              <a:ext uri="{FF2B5EF4-FFF2-40B4-BE49-F238E27FC236}">
                <a16:creationId xmlns:a16="http://schemas.microsoft.com/office/drawing/2014/main" id="{5FDE3B10-0252-4781-8E27-C19252A1CB45}"/>
              </a:ext>
            </a:extLst>
          </p:cNvPr>
          <p:cNvPicPr>
            <a:picLocks noChangeAspect="1"/>
          </p:cNvPicPr>
          <p:nvPr/>
        </p:nvPicPr>
        <p:blipFill>
          <a:blip r:embed="rId2"/>
          <a:stretch>
            <a:fillRect/>
          </a:stretch>
        </p:blipFill>
        <p:spPr>
          <a:xfrm>
            <a:off x="295203" y="2869157"/>
            <a:ext cx="2105025" cy="2171700"/>
          </a:xfrm>
          <a:prstGeom prst="rect">
            <a:avLst/>
          </a:prstGeom>
        </p:spPr>
      </p:pic>
      <p:sp>
        <p:nvSpPr>
          <p:cNvPr id="8" name="TextBox 7">
            <a:extLst>
              <a:ext uri="{FF2B5EF4-FFF2-40B4-BE49-F238E27FC236}">
                <a16:creationId xmlns:a16="http://schemas.microsoft.com/office/drawing/2014/main" id="{8F3DA5DC-755D-4E35-A193-CF348100F35E}"/>
              </a:ext>
            </a:extLst>
          </p:cNvPr>
          <p:cNvSpPr txBox="1"/>
          <p:nvPr/>
        </p:nvSpPr>
        <p:spPr>
          <a:xfrm>
            <a:off x="144722" y="5040857"/>
            <a:ext cx="2371584" cy="923330"/>
          </a:xfrm>
          <a:prstGeom prst="rect">
            <a:avLst/>
          </a:prstGeom>
          <a:noFill/>
        </p:spPr>
        <p:txBody>
          <a:bodyPr wrap="square" rtlCol="0">
            <a:spAutoFit/>
          </a:bodyPr>
          <a:lstStyle/>
          <a:p>
            <a:pPr algn="l"/>
            <a:r>
              <a:rPr lang="en-US" dirty="0"/>
              <a:t>Different vegetables so that we can get enough nutrition</a:t>
            </a:r>
          </a:p>
        </p:txBody>
      </p:sp>
      <p:pic>
        <p:nvPicPr>
          <p:cNvPr id="3" name="Picture 3">
            <a:extLst>
              <a:ext uri="{FF2B5EF4-FFF2-40B4-BE49-F238E27FC236}">
                <a16:creationId xmlns:a16="http://schemas.microsoft.com/office/drawing/2014/main" id="{32549265-C102-4F1B-B737-5A754DDCA7B7}"/>
              </a:ext>
            </a:extLst>
          </p:cNvPr>
          <p:cNvPicPr>
            <a:picLocks noChangeAspect="1"/>
          </p:cNvPicPr>
          <p:nvPr/>
        </p:nvPicPr>
        <p:blipFill>
          <a:blip r:embed="rId3"/>
          <a:stretch>
            <a:fillRect/>
          </a:stretch>
        </p:blipFill>
        <p:spPr>
          <a:xfrm>
            <a:off x="3175592" y="2882871"/>
            <a:ext cx="2428875" cy="1876425"/>
          </a:xfrm>
          <a:prstGeom prst="rect">
            <a:avLst/>
          </a:prstGeom>
        </p:spPr>
      </p:pic>
      <p:sp>
        <p:nvSpPr>
          <p:cNvPr id="4" name="TextBox 3">
            <a:extLst>
              <a:ext uri="{FF2B5EF4-FFF2-40B4-BE49-F238E27FC236}">
                <a16:creationId xmlns:a16="http://schemas.microsoft.com/office/drawing/2014/main" id="{8EA147CE-6E97-4493-AB0E-F2DC72E36BE9}"/>
              </a:ext>
            </a:extLst>
          </p:cNvPr>
          <p:cNvSpPr txBox="1"/>
          <p:nvPr/>
        </p:nvSpPr>
        <p:spPr>
          <a:xfrm>
            <a:off x="3175592" y="4759296"/>
            <a:ext cx="2428874" cy="646331"/>
          </a:xfrm>
          <a:prstGeom prst="rect">
            <a:avLst/>
          </a:prstGeom>
          <a:noFill/>
        </p:spPr>
        <p:txBody>
          <a:bodyPr wrap="square" rtlCol="0">
            <a:spAutoFit/>
          </a:bodyPr>
          <a:lstStyle/>
          <a:p>
            <a:pPr algn="l"/>
            <a:r>
              <a:rPr lang="en-US" dirty="0"/>
              <a:t>Onions too are important.</a:t>
            </a:r>
          </a:p>
        </p:txBody>
      </p:sp>
      <p:pic>
        <p:nvPicPr>
          <p:cNvPr id="5" name="Picture 8">
            <a:extLst>
              <a:ext uri="{FF2B5EF4-FFF2-40B4-BE49-F238E27FC236}">
                <a16:creationId xmlns:a16="http://schemas.microsoft.com/office/drawing/2014/main" id="{02247919-D0E8-4B19-BD64-264F7700CE91}"/>
              </a:ext>
            </a:extLst>
          </p:cNvPr>
          <p:cNvPicPr>
            <a:picLocks noChangeAspect="1"/>
          </p:cNvPicPr>
          <p:nvPr/>
        </p:nvPicPr>
        <p:blipFill>
          <a:blip r:embed="rId4"/>
          <a:stretch>
            <a:fillRect/>
          </a:stretch>
        </p:blipFill>
        <p:spPr>
          <a:xfrm>
            <a:off x="6587535" y="2780190"/>
            <a:ext cx="2543175" cy="1800225"/>
          </a:xfrm>
          <a:prstGeom prst="rect">
            <a:avLst/>
          </a:prstGeom>
        </p:spPr>
      </p:pic>
      <p:sp>
        <p:nvSpPr>
          <p:cNvPr id="9" name="TextBox 8">
            <a:extLst>
              <a:ext uri="{FF2B5EF4-FFF2-40B4-BE49-F238E27FC236}">
                <a16:creationId xmlns:a16="http://schemas.microsoft.com/office/drawing/2014/main" id="{EADD2A35-8B17-4C75-8D79-855CE75AD831}"/>
              </a:ext>
            </a:extLst>
          </p:cNvPr>
          <p:cNvSpPr txBox="1"/>
          <p:nvPr/>
        </p:nvSpPr>
        <p:spPr>
          <a:xfrm>
            <a:off x="6569978" y="4636986"/>
            <a:ext cx="2560732" cy="646331"/>
          </a:xfrm>
          <a:prstGeom prst="rect">
            <a:avLst/>
          </a:prstGeom>
          <a:noFill/>
        </p:spPr>
        <p:txBody>
          <a:bodyPr wrap="square" rtlCol="0">
            <a:spAutoFit/>
          </a:bodyPr>
          <a:lstStyle/>
          <a:p>
            <a:pPr algn="l"/>
            <a:r>
              <a:rPr lang="en-US" dirty="0"/>
              <a:t>We shouldn’t have only basic </a:t>
            </a:r>
            <a:r>
              <a:rPr lang="en-US" dirty="0" err="1"/>
              <a:t>veges</a:t>
            </a:r>
            <a:endParaRPr lang="en-US" dirty="0"/>
          </a:p>
        </p:txBody>
      </p:sp>
      <p:sp>
        <p:nvSpPr>
          <p:cNvPr id="10" name="TextBox 9">
            <a:extLst>
              <a:ext uri="{FF2B5EF4-FFF2-40B4-BE49-F238E27FC236}">
                <a16:creationId xmlns:a16="http://schemas.microsoft.com/office/drawing/2014/main" id="{F88BCF12-3061-4AA4-AE58-E974B715EA33}"/>
              </a:ext>
            </a:extLst>
          </p:cNvPr>
          <p:cNvSpPr txBox="1"/>
          <p:nvPr/>
        </p:nvSpPr>
        <p:spPr>
          <a:xfrm>
            <a:off x="0" y="5964187"/>
            <a:ext cx="12192000" cy="923330"/>
          </a:xfrm>
          <a:prstGeom prst="rect">
            <a:avLst/>
          </a:prstGeom>
          <a:noFill/>
        </p:spPr>
        <p:txBody>
          <a:bodyPr wrap="square" rtlCol="0">
            <a:spAutoFit/>
          </a:bodyPr>
          <a:lstStyle/>
          <a:p>
            <a:pPr algn="l"/>
            <a:r>
              <a:rPr lang="en-US" dirty="0"/>
              <a:t>I have shown the school the 3 ideas</a:t>
            </a:r>
          </a:p>
          <a:p>
            <a:pPr algn="l"/>
            <a:endParaRPr lang="en-US" dirty="0"/>
          </a:p>
          <a:p>
            <a:pPr algn="l"/>
            <a:r>
              <a:rPr lang="en-US" dirty="0"/>
              <a:t>They think it’s a great way to start our garden</a:t>
            </a:r>
          </a:p>
        </p:txBody>
      </p:sp>
    </p:spTree>
    <p:extLst>
      <p:ext uri="{BB962C8B-B14F-4D97-AF65-F5344CB8AC3E}">
        <p14:creationId xmlns:p14="http://schemas.microsoft.com/office/powerpoint/2010/main" val="46085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95B2-90B4-4971-94DF-458F41E36AC8}"/>
              </a:ext>
            </a:extLst>
          </p:cNvPr>
          <p:cNvSpPr>
            <a:spLocks noGrp="1"/>
          </p:cNvSpPr>
          <p:nvPr>
            <p:ph type="title"/>
          </p:nvPr>
        </p:nvSpPr>
        <p:spPr/>
        <p:txBody>
          <a:bodyPr/>
          <a:lstStyle/>
          <a:p>
            <a:r>
              <a:rPr lang="en-US" dirty="0"/>
              <a:t>Prototype</a:t>
            </a:r>
          </a:p>
        </p:txBody>
      </p:sp>
      <p:pic>
        <p:nvPicPr>
          <p:cNvPr id="3" name="Picture 3">
            <a:extLst>
              <a:ext uri="{FF2B5EF4-FFF2-40B4-BE49-F238E27FC236}">
                <a16:creationId xmlns:a16="http://schemas.microsoft.com/office/drawing/2014/main" id="{FAB97128-8BC1-4433-A403-504C049DEAA6}"/>
              </a:ext>
            </a:extLst>
          </p:cNvPr>
          <p:cNvPicPr>
            <a:picLocks noChangeAspect="1"/>
          </p:cNvPicPr>
          <p:nvPr/>
        </p:nvPicPr>
        <p:blipFill>
          <a:blip r:embed="rId2"/>
          <a:stretch>
            <a:fillRect/>
          </a:stretch>
        </p:blipFill>
        <p:spPr>
          <a:xfrm>
            <a:off x="408366" y="2296306"/>
            <a:ext cx="2333625" cy="1952625"/>
          </a:xfrm>
          <a:prstGeom prst="rect">
            <a:avLst/>
          </a:prstGeom>
        </p:spPr>
      </p:pic>
      <p:sp>
        <p:nvSpPr>
          <p:cNvPr id="4" name="TextBox 3">
            <a:extLst>
              <a:ext uri="{FF2B5EF4-FFF2-40B4-BE49-F238E27FC236}">
                <a16:creationId xmlns:a16="http://schemas.microsoft.com/office/drawing/2014/main" id="{71B69F1F-6F1C-4987-844B-6D43B7B307F3}"/>
              </a:ext>
            </a:extLst>
          </p:cNvPr>
          <p:cNvSpPr txBox="1"/>
          <p:nvPr/>
        </p:nvSpPr>
        <p:spPr>
          <a:xfrm>
            <a:off x="408365" y="4374106"/>
            <a:ext cx="2491783" cy="646331"/>
          </a:xfrm>
          <a:prstGeom prst="rect">
            <a:avLst/>
          </a:prstGeom>
          <a:noFill/>
        </p:spPr>
        <p:txBody>
          <a:bodyPr wrap="square" rtlCol="0">
            <a:spAutoFit/>
          </a:bodyPr>
          <a:lstStyle/>
          <a:p>
            <a:pPr algn="l"/>
            <a:r>
              <a:rPr lang="en-US" dirty="0"/>
              <a:t>Our garden needs a fence to protect it</a:t>
            </a:r>
          </a:p>
        </p:txBody>
      </p:sp>
      <p:pic>
        <p:nvPicPr>
          <p:cNvPr id="5" name="Picture 5">
            <a:extLst>
              <a:ext uri="{FF2B5EF4-FFF2-40B4-BE49-F238E27FC236}">
                <a16:creationId xmlns:a16="http://schemas.microsoft.com/office/drawing/2014/main" id="{C5705E2A-831A-409E-82D1-BD36A57DAF1C}"/>
              </a:ext>
            </a:extLst>
          </p:cNvPr>
          <p:cNvPicPr>
            <a:picLocks noChangeAspect="1"/>
          </p:cNvPicPr>
          <p:nvPr/>
        </p:nvPicPr>
        <p:blipFill>
          <a:blip r:embed="rId3"/>
          <a:stretch>
            <a:fillRect/>
          </a:stretch>
        </p:blipFill>
        <p:spPr>
          <a:xfrm>
            <a:off x="5024437" y="2357437"/>
            <a:ext cx="2143125" cy="2143125"/>
          </a:xfrm>
          <a:prstGeom prst="rect">
            <a:avLst/>
          </a:prstGeom>
        </p:spPr>
      </p:pic>
      <p:sp>
        <p:nvSpPr>
          <p:cNvPr id="6" name="TextBox 5">
            <a:extLst>
              <a:ext uri="{FF2B5EF4-FFF2-40B4-BE49-F238E27FC236}">
                <a16:creationId xmlns:a16="http://schemas.microsoft.com/office/drawing/2014/main" id="{221532E9-A488-43FD-A876-DDB72A604686}"/>
              </a:ext>
            </a:extLst>
          </p:cNvPr>
          <p:cNvSpPr txBox="1"/>
          <p:nvPr/>
        </p:nvSpPr>
        <p:spPr>
          <a:xfrm>
            <a:off x="5024436" y="4500562"/>
            <a:ext cx="2143125" cy="923330"/>
          </a:xfrm>
          <a:prstGeom prst="rect">
            <a:avLst/>
          </a:prstGeom>
          <a:noFill/>
        </p:spPr>
        <p:txBody>
          <a:bodyPr wrap="square" rtlCol="0">
            <a:spAutoFit/>
          </a:bodyPr>
          <a:lstStyle/>
          <a:p>
            <a:pPr algn="l"/>
            <a:r>
              <a:rPr lang="en-US" dirty="0"/>
              <a:t>Need to look out of bugs that can destroy our garden</a:t>
            </a:r>
          </a:p>
        </p:txBody>
      </p:sp>
    </p:spTree>
    <p:extLst>
      <p:ext uri="{BB962C8B-B14F-4D97-AF65-F5344CB8AC3E}">
        <p14:creationId xmlns:p14="http://schemas.microsoft.com/office/powerpoint/2010/main" val="80183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AB96-424A-4962-A0B4-DB92DDD9170D}"/>
              </a:ext>
            </a:extLst>
          </p:cNvPr>
          <p:cNvSpPr>
            <a:spLocks noGrp="1"/>
          </p:cNvSpPr>
          <p:nvPr>
            <p:ph type="title"/>
          </p:nvPr>
        </p:nvSpPr>
        <p:spPr/>
        <p:txBody>
          <a:bodyPr/>
          <a:lstStyle/>
          <a:p>
            <a:r>
              <a:rPr lang="en-US" dirty="0"/>
              <a:t>Testing</a:t>
            </a:r>
          </a:p>
        </p:txBody>
      </p:sp>
      <p:pic>
        <p:nvPicPr>
          <p:cNvPr id="3" name="Picture 3">
            <a:extLst>
              <a:ext uri="{FF2B5EF4-FFF2-40B4-BE49-F238E27FC236}">
                <a16:creationId xmlns:a16="http://schemas.microsoft.com/office/drawing/2014/main" id="{F69FE3AE-DD1E-4610-B0ED-E2A30E8FA958}"/>
              </a:ext>
            </a:extLst>
          </p:cNvPr>
          <p:cNvPicPr>
            <a:picLocks noChangeAspect="1"/>
          </p:cNvPicPr>
          <p:nvPr/>
        </p:nvPicPr>
        <p:blipFill>
          <a:blip r:embed="rId2"/>
          <a:stretch>
            <a:fillRect/>
          </a:stretch>
        </p:blipFill>
        <p:spPr>
          <a:xfrm>
            <a:off x="227960" y="2458549"/>
            <a:ext cx="2466975" cy="1847850"/>
          </a:xfrm>
          <a:prstGeom prst="rect">
            <a:avLst/>
          </a:prstGeom>
        </p:spPr>
      </p:pic>
      <p:sp>
        <p:nvSpPr>
          <p:cNvPr id="4" name="TextBox 3">
            <a:extLst>
              <a:ext uri="{FF2B5EF4-FFF2-40B4-BE49-F238E27FC236}">
                <a16:creationId xmlns:a16="http://schemas.microsoft.com/office/drawing/2014/main" id="{012B9F75-727D-4F48-A449-8499600A9D58}"/>
              </a:ext>
            </a:extLst>
          </p:cNvPr>
          <p:cNvSpPr txBox="1"/>
          <p:nvPr/>
        </p:nvSpPr>
        <p:spPr>
          <a:xfrm>
            <a:off x="227960" y="4432910"/>
            <a:ext cx="2466974" cy="646331"/>
          </a:xfrm>
          <a:prstGeom prst="rect">
            <a:avLst/>
          </a:prstGeom>
          <a:noFill/>
        </p:spPr>
        <p:txBody>
          <a:bodyPr wrap="square" rtlCol="0">
            <a:spAutoFit/>
          </a:bodyPr>
          <a:lstStyle/>
          <a:p>
            <a:pPr algn="l"/>
            <a:r>
              <a:rPr lang="en-US" dirty="0"/>
              <a:t>Keep the garden and the vegetables safe</a:t>
            </a:r>
          </a:p>
        </p:txBody>
      </p:sp>
      <p:sp>
        <p:nvSpPr>
          <p:cNvPr id="5" name="TextBox 4">
            <a:extLst>
              <a:ext uri="{FF2B5EF4-FFF2-40B4-BE49-F238E27FC236}">
                <a16:creationId xmlns:a16="http://schemas.microsoft.com/office/drawing/2014/main" id="{900DE051-4CC6-43E4-AF2A-30F56C6D72D5}"/>
              </a:ext>
            </a:extLst>
          </p:cNvPr>
          <p:cNvSpPr txBox="1"/>
          <p:nvPr/>
        </p:nvSpPr>
        <p:spPr>
          <a:xfrm>
            <a:off x="5006737" y="1985748"/>
            <a:ext cx="3196135" cy="2308324"/>
          </a:xfrm>
          <a:prstGeom prst="rect">
            <a:avLst/>
          </a:prstGeom>
          <a:noFill/>
        </p:spPr>
        <p:txBody>
          <a:bodyPr wrap="square" rtlCol="0">
            <a:spAutoFit/>
          </a:bodyPr>
          <a:lstStyle/>
          <a:p>
            <a:pPr algn="l"/>
            <a:r>
              <a:rPr lang="en-US" dirty="0"/>
              <a:t>What worked?</a:t>
            </a:r>
          </a:p>
          <a:p>
            <a:pPr algn="l"/>
            <a:endParaRPr lang="en-US" dirty="0"/>
          </a:p>
          <a:p>
            <a:pPr algn="l"/>
            <a:r>
              <a:rPr lang="en-US" dirty="0"/>
              <a:t>Checking the soil</a:t>
            </a:r>
          </a:p>
          <a:p>
            <a:pPr algn="l"/>
            <a:endParaRPr lang="en-US" dirty="0"/>
          </a:p>
          <a:p>
            <a:pPr algn="l"/>
            <a:r>
              <a:rPr lang="en-US" dirty="0"/>
              <a:t>Making sure it receives sunlight</a:t>
            </a:r>
          </a:p>
          <a:p>
            <a:pPr algn="l"/>
            <a:endParaRPr lang="en-US" dirty="0"/>
          </a:p>
          <a:p>
            <a:pPr algn="l"/>
            <a:r>
              <a:rPr lang="en-US" dirty="0"/>
              <a:t>Access to water</a:t>
            </a:r>
          </a:p>
          <a:p>
            <a:pPr algn="l"/>
            <a:endParaRPr lang="en-US" dirty="0"/>
          </a:p>
        </p:txBody>
      </p:sp>
      <p:sp>
        <p:nvSpPr>
          <p:cNvPr id="6" name="TextBox 5">
            <a:extLst>
              <a:ext uri="{FF2B5EF4-FFF2-40B4-BE49-F238E27FC236}">
                <a16:creationId xmlns:a16="http://schemas.microsoft.com/office/drawing/2014/main" id="{0EB88B58-7656-4774-AEA2-095400ADB67B}"/>
              </a:ext>
            </a:extLst>
          </p:cNvPr>
          <p:cNvSpPr txBox="1"/>
          <p:nvPr/>
        </p:nvSpPr>
        <p:spPr>
          <a:xfrm>
            <a:off x="8523665" y="1996884"/>
            <a:ext cx="3440374" cy="2308324"/>
          </a:xfrm>
          <a:prstGeom prst="rect">
            <a:avLst/>
          </a:prstGeom>
          <a:noFill/>
        </p:spPr>
        <p:txBody>
          <a:bodyPr wrap="square" rtlCol="0">
            <a:spAutoFit/>
          </a:bodyPr>
          <a:lstStyle/>
          <a:p>
            <a:pPr algn="l"/>
            <a:r>
              <a:rPr lang="en-US" dirty="0"/>
              <a:t>What can be improved?</a:t>
            </a:r>
          </a:p>
          <a:p>
            <a:pPr algn="l"/>
            <a:endParaRPr lang="en-US" dirty="0"/>
          </a:p>
          <a:p>
            <a:pPr algn="l"/>
            <a:r>
              <a:rPr lang="en-US" dirty="0"/>
              <a:t>The fence </a:t>
            </a:r>
          </a:p>
          <a:p>
            <a:pPr algn="l"/>
            <a:endParaRPr lang="en-US" dirty="0"/>
          </a:p>
          <a:p>
            <a:pPr algn="l"/>
            <a:endParaRPr lang="en-US" dirty="0"/>
          </a:p>
          <a:p>
            <a:pPr algn="l"/>
            <a:endParaRPr lang="en-US" dirty="0"/>
          </a:p>
          <a:p>
            <a:pPr algn="l"/>
            <a:endParaRPr lang="en-US" dirty="0"/>
          </a:p>
          <a:p>
            <a:pPr algn="l"/>
            <a:endParaRPr lang="en-US" dirty="0"/>
          </a:p>
        </p:txBody>
      </p:sp>
      <p:sp>
        <p:nvSpPr>
          <p:cNvPr id="7" name="TextBox 6">
            <a:extLst>
              <a:ext uri="{FF2B5EF4-FFF2-40B4-BE49-F238E27FC236}">
                <a16:creationId xmlns:a16="http://schemas.microsoft.com/office/drawing/2014/main" id="{76D2663F-9C5A-42F4-8527-E880B18E19E7}"/>
              </a:ext>
            </a:extLst>
          </p:cNvPr>
          <p:cNvSpPr txBox="1"/>
          <p:nvPr/>
        </p:nvSpPr>
        <p:spPr>
          <a:xfrm>
            <a:off x="4941485" y="4648769"/>
            <a:ext cx="3326639" cy="1200329"/>
          </a:xfrm>
          <a:prstGeom prst="rect">
            <a:avLst/>
          </a:prstGeom>
          <a:noFill/>
        </p:spPr>
        <p:txBody>
          <a:bodyPr wrap="square" rtlCol="0">
            <a:spAutoFit/>
          </a:bodyPr>
          <a:lstStyle/>
          <a:p>
            <a:pPr algn="l"/>
            <a:r>
              <a:rPr lang="en-US" dirty="0"/>
              <a:t>Questions</a:t>
            </a:r>
          </a:p>
          <a:p>
            <a:pPr algn="l"/>
            <a:endParaRPr lang="en-US" dirty="0"/>
          </a:p>
          <a:p>
            <a:pPr algn="l"/>
            <a:r>
              <a:rPr lang="en-US" dirty="0"/>
              <a:t>How can we fix the fence of our school garden?</a:t>
            </a:r>
          </a:p>
        </p:txBody>
      </p:sp>
      <p:sp>
        <p:nvSpPr>
          <p:cNvPr id="8" name="TextBox 7">
            <a:extLst>
              <a:ext uri="{FF2B5EF4-FFF2-40B4-BE49-F238E27FC236}">
                <a16:creationId xmlns:a16="http://schemas.microsoft.com/office/drawing/2014/main" id="{20EAFE01-9513-4F7D-A621-9898C2199B9F}"/>
              </a:ext>
            </a:extLst>
          </p:cNvPr>
          <p:cNvSpPr txBox="1"/>
          <p:nvPr/>
        </p:nvSpPr>
        <p:spPr>
          <a:xfrm>
            <a:off x="8637400" y="4756075"/>
            <a:ext cx="3440374" cy="1200329"/>
          </a:xfrm>
          <a:prstGeom prst="rect">
            <a:avLst/>
          </a:prstGeom>
          <a:noFill/>
        </p:spPr>
        <p:txBody>
          <a:bodyPr wrap="square" rtlCol="0">
            <a:spAutoFit/>
          </a:bodyPr>
          <a:lstStyle/>
          <a:p>
            <a:pPr algn="l"/>
            <a:r>
              <a:rPr lang="en-US" dirty="0"/>
              <a:t>Ideas</a:t>
            </a:r>
          </a:p>
          <a:p>
            <a:pPr algn="l"/>
            <a:endParaRPr lang="en-US" dirty="0"/>
          </a:p>
          <a:p>
            <a:pPr algn="l"/>
            <a:r>
              <a:rPr lang="en-US" dirty="0"/>
              <a:t>We can start by upgrading it then measure the size of our garden.</a:t>
            </a:r>
          </a:p>
        </p:txBody>
      </p:sp>
    </p:spTree>
    <p:extLst>
      <p:ext uri="{BB962C8B-B14F-4D97-AF65-F5344CB8AC3E}">
        <p14:creationId xmlns:p14="http://schemas.microsoft.com/office/powerpoint/2010/main" val="108178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C335-61CC-4521-81EE-52CC5BF6AFDF}"/>
              </a:ext>
            </a:extLst>
          </p:cNvPr>
          <p:cNvSpPr>
            <a:spLocks noGrp="1"/>
          </p:cNvSpPr>
          <p:nvPr>
            <p:ph type="title"/>
          </p:nvPr>
        </p:nvSpPr>
        <p:spPr/>
        <p:txBody>
          <a:bodyPr/>
          <a:lstStyle/>
          <a:p>
            <a:r>
              <a:rPr lang="en-US" dirty="0"/>
              <a:t>Conclusion</a:t>
            </a:r>
          </a:p>
        </p:txBody>
      </p:sp>
      <p:sp>
        <p:nvSpPr>
          <p:cNvPr id="3" name="TextBox 2">
            <a:extLst>
              <a:ext uri="{FF2B5EF4-FFF2-40B4-BE49-F238E27FC236}">
                <a16:creationId xmlns:a16="http://schemas.microsoft.com/office/drawing/2014/main" id="{FDD9475E-B410-442F-82FA-543E2C88D486}"/>
              </a:ext>
            </a:extLst>
          </p:cNvPr>
          <p:cNvSpPr txBox="1"/>
          <p:nvPr/>
        </p:nvSpPr>
        <p:spPr>
          <a:xfrm>
            <a:off x="0" y="2189328"/>
            <a:ext cx="12192000" cy="1200329"/>
          </a:xfrm>
          <a:prstGeom prst="rect">
            <a:avLst/>
          </a:prstGeom>
          <a:noFill/>
        </p:spPr>
        <p:txBody>
          <a:bodyPr wrap="square" rtlCol="0">
            <a:spAutoFit/>
          </a:bodyPr>
          <a:lstStyle/>
          <a:p>
            <a:pPr algn="l"/>
            <a:r>
              <a:rPr lang="en-US" dirty="0"/>
              <a:t>Based on the testing do you believe your solution meets the Desirable, Feasible, Viable criteria? Why?</a:t>
            </a:r>
          </a:p>
          <a:p>
            <a:pPr algn="l"/>
            <a:endParaRPr lang="en-US" dirty="0"/>
          </a:p>
          <a:p>
            <a:pPr algn="l"/>
            <a:r>
              <a:rPr lang="en-US" dirty="0"/>
              <a:t>Yes, because the school garden can be put to action if we have the right tools, seeds and fencing to protect the garden. Also can sprays to kill the bugs that will be in the garden.</a:t>
            </a:r>
          </a:p>
        </p:txBody>
      </p:sp>
    </p:spTree>
    <p:extLst>
      <p:ext uri="{BB962C8B-B14F-4D97-AF65-F5344CB8AC3E}">
        <p14:creationId xmlns:p14="http://schemas.microsoft.com/office/powerpoint/2010/main" val="2130252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Quotable</vt:lpstr>
      <vt:lpstr>My School Garden</vt:lpstr>
      <vt:lpstr>Design of my school garden</vt:lpstr>
      <vt:lpstr>Empathy</vt:lpstr>
      <vt:lpstr>Define</vt:lpstr>
      <vt:lpstr>Ideate</vt:lpstr>
      <vt:lpstr>Prototype</vt:lpstr>
      <vt:lpstr>Testing</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School Garden</dc:title>
  <dc:creator>Unathi Ngumbe</dc:creator>
  <cp:lastModifiedBy>Unathi Ngumbe</cp:lastModifiedBy>
  <cp:revision>3</cp:revision>
  <dcterms:created xsi:type="dcterms:W3CDTF">2021-06-18T16:50:34Z</dcterms:created>
  <dcterms:modified xsi:type="dcterms:W3CDTF">2021-06-18T22:18:15Z</dcterms:modified>
</cp:coreProperties>
</file>